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83" r:id="rId7"/>
    <p:sldId id="285" r:id="rId8"/>
    <p:sldId id="263" r:id="rId9"/>
    <p:sldId id="266" r:id="rId10"/>
    <p:sldId id="267" r:id="rId11"/>
    <p:sldId id="264" r:id="rId12"/>
    <p:sldId id="265" r:id="rId13"/>
    <p:sldId id="271" r:id="rId14"/>
    <p:sldId id="281" r:id="rId15"/>
    <p:sldId id="272" r:id="rId16"/>
    <p:sldId id="273" r:id="rId17"/>
    <p:sldId id="279" r:id="rId18"/>
    <p:sldId id="282" r:id="rId19"/>
    <p:sldId id="278" r:id="rId20"/>
    <p:sldId id="280" r:id="rId21"/>
  </p:sldIdLst>
  <p:sldSz cx="9144000" cy="5143500" type="screen16x9"/>
  <p:notesSz cx="6858000" cy="9144000"/>
  <p:embeddedFontLst>
    <p:embeddedFont>
      <p:font typeface="Poppins" panose="00000500000000000000" pitchFamily="2" charset="0"/>
      <p:regular r:id="rId23"/>
      <p:bold r:id="rId24"/>
      <p:italic r:id="rId25"/>
      <p:boldItalic r:id="rId26"/>
    </p:embeddedFont>
    <p:embeddedFont>
      <p:font typeface="Poppins Light" panose="00000400000000000000" pitchFamily="2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84DA76C-795A-495A-BEFA-B778C0396278}">
  <a:tblStyle styleId="{F84DA76C-795A-495A-BEFA-B778C039627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1611BF4-621E-4B3C-804F-145F23E6AE4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c234826e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c234826e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47261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743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4016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92400" y="-407850"/>
            <a:ext cx="5959200" cy="5959200"/>
          </a:xfrm>
          <a:prstGeom prst="ellipse">
            <a:avLst/>
          </a:prstGeom>
          <a:solidFill>
            <a:srgbClr val="000000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501210" y="175873"/>
            <a:ext cx="2451351" cy="2451351"/>
            <a:chOff x="6680825" y="2549350"/>
            <a:chExt cx="1539600" cy="1539600"/>
          </a:xfrm>
        </p:grpSpPr>
        <p:sp>
          <p:nvSpPr>
            <p:cNvPr id="12" name="Google Shape;12;p2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495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6427669" y="2502633"/>
            <a:ext cx="2324700" cy="2324700"/>
            <a:chOff x="-474900" y="321200"/>
            <a:chExt cx="2324700" cy="2324700"/>
          </a:xfrm>
        </p:grpSpPr>
        <p:sp>
          <p:nvSpPr>
            <p:cNvPr id="16" name="Google Shape;16;p2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2211600" y="1991850"/>
            <a:ext cx="4720800" cy="1159800"/>
          </a:xfrm>
          <a:prstGeom prst="rect">
            <a:avLst/>
          </a:prstGeom>
          <a:effectLst>
            <a:outerShdw blurRad="857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1">
    <p:bg>
      <p:bgPr>
        <a:solidFill>
          <a:srgbClr val="000000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3"/>
          <p:cNvSpPr/>
          <p:nvPr/>
        </p:nvSpPr>
        <p:spPr>
          <a:xfrm>
            <a:off x="-704850" y="-2705100"/>
            <a:ext cx="10553700" cy="10553700"/>
          </a:xfrm>
          <a:prstGeom prst="donut">
            <a:avLst>
              <a:gd name="adj" fmla="val 104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3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3"/>
          <p:cNvSpPr/>
          <p:nvPr/>
        </p:nvSpPr>
        <p:spPr>
          <a:xfrm>
            <a:off x="764000" y="-1236275"/>
            <a:ext cx="7616100" cy="76161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3"/>
          <p:cNvSpPr/>
          <p:nvPr/>
        </p:nvSpPr>
        <p:spPr>
          <a:xfrm>
            <a:off x="1198300" y="-801975"/>
            <a:ext cx="6747000" cy="67470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3"/>
          <p:cNvSpPr/>
          <p:nvPr/>
        </p:nvSpPr>
        <p:spPr>
          <a:xfrm>
            <a:off x="2267900" y="267625"/>
            <a:ext cx="4608300" cy="46083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rgbClr val="000000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1592400" y="-407850"/>
            <a:ext cx="5959200" cy="5959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" name="Google Shape;23;p3"/>
          <p:cNvGrpSpPr/>
          <p:nvPr/>
        </p:nvGrpSpPr>
        <p:grpSpPr>
          <a:xfrm>
            <a:off x="6427669" y="2502633"/>
            <a:ext cx="2324700" cy="2324700"/>
            <a:chOff x="-474900" y="321200"/>
            <a:chExt cx="2324700" cy="2324700"/>
          </a:xfrm>
        </p:grpSpPr>
        <p:sp>
          <p:nvSpPr>
            <p:cNvPr id="24" name="Google Shape;24;p3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2569800" y="2236800"/>
            <a:ext cx="4004400" cy="95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569800" y="3188701"/>
            <a:ext cx="400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30" name="Google Shape;30;p3"/>
          <p:cNvGrpSpPr/>
          <p:nvPr/>
        </p:nvGrpSpPr>
        <p:grpSpPr>
          <a:xfrm>
            <a:off x="764825" y="439375"/>
            <a:ext cx="1924500" cy="1924500"/>
            <a:chOff x="6680825" y="2549350"/>
            <a:chExt cx="1539600" cy="1539600"/>
          </a:xfrm>
        </p:grpSpPr>
        <p:sp>
          <p:nvSpPr>
            <p:cNvPr id="31" name="Google Shape;31;p3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666666">
                <a:alpha val="52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666666">
                <a:alpha val="52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495"/>
              </a:avLst>
            </a:prstGeom>
            <a:solidFill>
              <a:srgbClr val="666666">
                <a:alpha val="52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4"/>
          <p:cNvGrpSpPr/>
          <p:nvPr/>
        </p:nvGrpSpPr>
        <p:grpSpPr>
          <a:xfrm>
            <a:off x="818844" y="502333"/>
            <a:ext cx="2324700" cy="2324700"/>
            <a:chOff x="-474900" y="321200"/>
            <a:chExt cx="2324700" cy="2324700"/>
          </a:xfrm>
        </p:grpSpPr>
        <p:sp>
          <p:nvSpPr>
            <p:cNvPr id="36" name="Google Shape;36;p4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40;p4"/>
          <p:cNvSpPr/>
          <p:nvPr/>
        </p:nvSpPr>
        <p:spPr>
          <a:xfrm>
            <a:off x="1794525" y="-407900"/>
            <a:ext cx="5959200" cy="59592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4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body" idx="1"/>
          </p:nvPr>
        </p:nvSpPr>
        <p:spPr>
          <a:xfrm>
            <a:off x="2385525" y="1310550"/>
            <a:ext cx="4777200" cy="326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rtl="0">
              <a:spcBef>
                <a:spcPts val="600"/>
              </a:spcBef>
              <a:spcAft>
                <a:spcPts val="0"/>
              </a:spcAft>
              <a:buSzPts val="2600"/>
              <a:buFont typeface="Poppins"/>
              <a:buChar char="￮"/>
              <a:defRPr sz="2600" b="1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937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￮"/>
              <a:defRPr sz="2600" b="1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937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￮"/>
              <a:defRPr sz="2600" b="1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937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  <a:defRPr sz="2600" b="1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937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○"/>
              <a:defRPr sz="2600" b="1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937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■"/>
              <a:defRPr sz="2600" b="1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937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  <a:defRPr sz="2600" b="1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937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○"/>
              <a:defRPr sz="2600" b="1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■"/>
              <a:defRPr sz="26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3" name="Google Shape;43;p4"/>
          <p:cNvSpPr txBox="1"/>
          <p:nvPr/>
        </p:nvSpPr>
        <p:spPr>
          <a:xfrm>
            <a:off x="1599200" y="1326625"/>
            <a:ext cx="7641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latin typeface="Poppins"/>
                <a:ea typeface="Poppins"/>
                <a:cs typeface="Poppins"/>
                <a:sym typeface="Poppins"/>
              </a:rPr>
              <a:t>“</a:t>
            </a:r>
            <a:endParaRPr sz="72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" name="Google Shape;44;p4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/>
          <p:nvPr/>
        </p:nvSpPr>
        <p:spPr>
          <a:xfrm>
            <a:off x="6081700" y="764000"/>
            <a:ext cx="3615600" cy="36156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Google Shape;47;p5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48" name="Google Shape;48;p5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1"/>
          </p:nvPr>
        </p:nvSpPr>
        <p:spPr>
          <a:xfrm>
            <a:off x="1069625" y="1958050"/>
            <a:ext cx="46080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￮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56" name="Google Shape;56;p5"/>
          <p:cNvSpPr/>
          <p:nvPr/>
        </p:nvSpPr>
        <p:spPr>
          <a:xfrm>
            <a:off x="6272900" y="955200"/>
            <a:ext cx="3233100" cy="32331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big image">
  <p:cSld name="TITLE_AND_BODY_1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/>
          <p:nvPr/>
        </p:nvSpPr>
        <p:spPr>
          <a:xfrm>
            <a:off x="5142675" y="358375"/>
            <a:ext cx="4426800" cy="44268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6"/>
          <p:cNvSpPr/>
          <p:nvPr/>
        </p:nvSpPr>
        <p:spPr>
          <a:xfrm>
            <a:off x="5376775" y="592475"/>
            <a:ext cx="3958500" cy="39585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61" name="Google Shape;61;p6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6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Google Shape;65;p6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45048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body" idx="1"/>
          </p:nvPr>
        </p:nvSpPr>
        <p:spPr>
          <a:xfrm>
            <a:off x="985679" y="1958050"/>
            <a:ext cx="39765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￮"/>
              <a:defRPr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7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71" name="Google Shape;71;p7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Google Shape;75;p7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"/>
          <p:cNvSpPr txBox="1">
            <a:spLocks noGrp="1"/>
          </p:cNvSpPr>
          <p:nvPr>
            <p:ph type="body" idx="1"/>
          </p:nvPr>
        </p:nvSpPr>
        <p:spPr>
          <a:xfrm>
            <a:off x="1069625" y="1958050"/>
            <a:ext cx="22368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￮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body" idx="2"/>
          </p:nvPr>
        </p:nvSpPr>
        <p:spPr>
          <a:xfrm>
            <a:off x="3440857" y="1958050"/>
            <a:ext cx="22368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￮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80" name="Google Shape;80;p7"/>
          <p:cNvSpPr/>
          <p:nvPr/>
        </p:nvSpPr>
        <p:spPr>
          <a:xfrm>
            <a:off x="6081700" y="764000"/>
            <a:ext cx="3615600" cy="36156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7"/>
          <p:cNvSpPr/>
          <p:nvPr/>
        </p:nvSpPr>
        <p:spPr>
          <a:xfrm>
            <a:off x="6272900" y="955200"/>
            <a:ext cx="3233100" cy="32331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8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84" name="Google Shape;84;p8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8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body" idx="1"/>
          </p:nvPr>
        </p:nvSpPr>
        <p:spPr>
          <a:xfrm>
            <a:off x="1069625" y="1958050"/>
            <a:ext cx="14853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600"/>
              </a:spcBef>
              <a:spcAft>
                <a:spcPts val="0"/>
              </a:spcAft>
              <a:buSzPts val="1100"/>
              <a:buChar char="￮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91" name="Google Shape;91;p8"/>
          <p:cNvSpPr txBox="1">
            <a:spLocks noGrp="1"/>
          </p:cNvSpPr>
          <p:nvPr>
            <p:ph type="body" idx="2"/>
          </p:nvPr>
        </p:nvSpPr>
        <p:spPr>
          <a:xfrm>
            <a:off x="2630936" y="1958050"/>
            <a:ext cx="14853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600"/>
              </a:spcBef>
              <a:spcAft>
                <a:spcPts val="0"/>
              </a:spcAft>
              <a:buSzPts val="1100"/>
              <a:buChar char="￮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92" name="Google Shape;92;p8"/>
          <p:cNvSpPr txBox="1">
            <a:spLocks noGrp="1"/>
          </p:cNvSpPr>
          <p:nvPr>
            <p:ph type="body" idx="3"/>
          </p:nvPr>
        </p:nvSpPr>
        <p:spPr>
          <a:xfrm>
            <a:off x="4192246" y="1958050"/>
            <a:ext cx="14853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600"/>
              </a:spcBef>
              <a:spcAft>
                <a:spcPts val="0"/>
              </a:spcAft>
              <a:buSzPts val="1100"/>
              <a:buChar char="￮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93" name="Google Shape;93;p8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94" name="Google Shape;94;p8"/>
          <p:cNvSpPr/>
          <p:nvPr/>
        </p:nvSpPr>
        <p:spPr>
          <a:xfrm>
            <a:off x="6081700" y="764000"/>
            <a:ext cx="3615600" cy="36156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8"/>
          <p:cNvSpPr/>
          <p:nvPr/>
        </p:nvSpPr>
        <p:spPr>
          <a:xfrm>
            <a:off x="6272900" y="955200"/>
            <a:ext cx="3233100" cy="32331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9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98" name="Google Shape;98;p9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9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9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9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102;p9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9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9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ype B">
  <p:cSld name="BLANK_2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2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124" name="Google Shape;124;p12"/>
          <p:cNvGrpSpPr/>
          <p:nvPr/>
        </p:nvGrpSpPr>
        <p:grpSpPr>
          <a:xfrm>
            <a:off x="818844" y="502333"/>
            <a:ext cx="2324700" cy="2324700"/>
            <a:chOff x="-474900" y="321200"/>
            <a:chExt cx="2324700" cy="2324700"/>
          </a:xfrm>
        </p:grpSpPr>
        <p:sp>
          <p:nvSpPr>
            <p:cNvPr id="125" name="Google Shape;125;p12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2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2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2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" name="Google Shape;129;p12"/>
          <p:cNvSpPr/>
          <p:nvPr/>
        </p:nvSpPr>
        <p:spPr>
          <a:xfrm>
            <a:off x="1794525" y="-407900"/>
            <a:ext cx="5959200" cy="59592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069625" y="1958050"/>
            <a:ext cx="4608300" cy="26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●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○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■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●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○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■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8" r:id="rId9"/>
    <p:sldLayoutId id="2147483659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publicdomainpictures.net/pt/view-image.php?image=45018&amp;picture=maos-levantada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marcozero.org/a-nova-cara-das-candidaturas-coletivas/" TargetMode="External"/><Relationship Id="rId3" Type="http://schemas.openxmlformats.org/officeDocument/2006/relationships/image" Target="../media/image9.jp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en/court-house-government-capitol-25061/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s://enciclopediaonline.com/es/sindicato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uvagpclass.wordpress.com/2017/06/12/o-processo-de-encerramento-do-projeto-ou-fase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stelalecocq.blogspot.com/2014/08/e-um-jogo-energetico-de-cabo-de-guerra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stelalecocq.blogspot.com/2014/08/e-um-jogo-energetico-de-cabo-de-guerra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pelotadeplayarecords.blogspot.com/2010/03/samples-sonidos-de-aplauso-clap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pt/photos/pergunta-ponto-de-interroga%C3%A7%C3%A3o-ajuda-2309037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profslusos.blogspot.com/2017/11/preocupacao-efemera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"/>
          <p:cNvSpPr txBox="1">
            <a:spLocks noGrp="1"/>
          </p:cNvSpPr>
          <p:nvPr>
            <p:ph type="ctrTitle"/>
          </p:nvPr>
        </p:nvSpPr>
        <p:spPr>
          <a:xfrm>
            <a:off x="2211600" y="1991850"/>
            <a:ext cx="47208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Déficit do ICAPREV e Reforma da Previdência</a:t>
            </a:r>
            <a:endParaRPr dirty="0"/>
          </a:p>
        </p:txBody>
      </p:sp>
      <p:grpSp>
        <p:nvGrpSpPr>
          <p:cNvPr id="142" name="Google Shape;142;p14"/>
          <p:cNvGrpSpPr/>
          <p:nvPr/>
        </p:nvGrpSpPr>
        <p:grpSpPr>
          <a:xfrm>
            <a:off x="1311079" y="985525"/>
            <a:ext cx="832106" cy="832102"/>
            <a:chOff x="1923675" y="1633650"/>
            <a:chExt cx="436000" cy="435975"/>
          </a:xfrm>
        </p:grpSpPr>
        <p:sp>
          <p:nvSpPr>
            <p:cNvPr id="143" name="Google Shape;143;p14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4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4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4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5"/>
          <p:cNvSpPr txBox="1">
            <a:spLocks noGrp="1"/>
          </p:cNvSpPr>
          <p:nvPr>
            <p:ph type="title"/>
          </p:nvPr>
        </p:nvSpPr>
        <p:spPr>
          <a:xfrm>
            <a:off x="462351" y="432479"/>
            <a:ext cx="4656170" cy="13837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t-BR" sz="2400" dirty="0"/>
              <a:t>• Otimizar as receitas mitigando a diferença entre receita e despesas</a:t>
            </a:r>
            <a:endParaRPr sz="2400" dirty="0"/>
          </a:p>
        </p:txBody>
      </p:sp>
      <p:sp>
        <p:nvSpPr>
          <p:cNvPr id="270" name="Google Shape;270;p25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271" name="Google Shape;271;p25"/>
          <p:cNvGrpSpPr/>
          <p:nvPr/>
        </p:nvGrpSpPr>
        <p:grpSpPr>
          <a:xfrm>
            <a:off x="5216875" y="909426"/>
            <a:ext cx="3339000" cy="3339000"/>
            <a:chOff x="2902488" y="902232"/>
            <a:chExt cx="3339000" cy="3339000"/>
          </a:xfrm>
        </p:grpSpPr>
        <p:sp>
          <p:nvSpPr>
            <p:cNvPr id="272" name="Google Shape;272;p25"/>
            <p:cNvSpPr/>
            <p:nvPr/>
          </p:nvSpPr>
          <p:spPr>
            <a:xfrm rot="-5400000">
              <a:off x="2902488" y="902232"/>
              <a:ext cx="3339000" cy="3339000"/>
            </a:xfrm>
            <a:prstGeom prst="ellipse">
              <a:avLst/>
            </a:prstGeom>
            <a:noFill/>
            <a:ln w="19050" cap="flat" cmpd="sng">
              <a:solidFill>
                <a:srgbClr val="E8E8E8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73" name="Google Shape;273;p25"/>
            <p:cNvSpPr/>
            <p:nvPr/>
          </p:nvSpPr>
          <p:spPr>
            <a:xfrm>
              <a:off x="3123738" y="1123632"/>
              <a:ext cx="2896500" cy="2896200"/>
            </a:xfrm>
            <a:prstGeom prst="pie">
              <a:avLst>
                <a:gd name="adj1" fmla="val 1811602"/>
                <a:gd name="adj2" fmla="val 16214886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274" name="Google Shape;274;p25"/>
          <p:cNvGrpSpPr/>
          <p:nvPr/>
        </p:nvGrpSpPr>
        <p:grpSpPr>
          <a:xfrm>
            <a:off x="5978425" y="1670976"/>
            <a:ext cx="1815900" cy="1815900"/>
            <a:chOff x="3664038" y="1663782"/>
            <a:chExt cx="1815900" cy="1815900"/>
          </a:xfrm>
        </p:grpSpPr>
        <p:sp>
          <p:nvSpPr>
            <p:cNvPr id="275" name="Google Shape;275;p25"/>
            <p:cNvSpPr/>
            <p:nvPr/>
          </p:nvSpPr>
          <p:spPr>
            <a:xfrm>
              <a:off x="3664038" y="1663782"/>
              <a:ext cx="1815900" cy="18159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76" name="Google Shape;276;p25"/>
            <p:cNvSpPr txBox="1"/>
            <p:nvPr/>
          </p:nvSpPr>
          <p:spPr>
            <a:xfrm>
              <a:off x="3899988" y="2158482"/>
              <a:ext cx="1344000" cy="82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b="1" dirty="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Concurso Público</a:t>
              </a:r>
              <a:endParaRPr b="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77" name="Google Shape;277;p25"/>
          <p:cNvGrpSpPr/>
          <p:nvPr/>
        </p:nvGrpSpPr>
        <p:grpSpPr>
          <a:xfrm>
            <a:off x="6356452" y="453023"/>
            <a:ext cx="1068600" cy="1068600"/>
            <a:chOff x="2859873" y="853971"/>
            <a:chExt cx="1068600" cy="1068600"/>
          </a:xfrm>
        </p:grpSpPr>
        <p:sp>
          <p:nvSpPr>
            <p:cNvPr id="278" name="Google Shape;278;p25"/>
            <p:cNvSpPr/>
            <p:nvPr/>
          </p:nvSpPr>
          <p:spPr>
            <a:xfrm>
              <a:off x="2859873" y="853971"/>
              <a:ext cx="1068600" cy="1068600"/>
            </a:xfrm>
            <a:prstGeom prst="ellipse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79" name="Google Shape;279;p25"/>
            <p:cNvSpPr txBox="1"/>
            <p:nvPr/>
          </p:nvSpPr>
          <p:spPr>
            <a:xfrm>
              <a:off x="3012800" y="1022197"/>
              <a:ext cx="762600" cy="73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000" b="1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Otimizar receitas</a:t>
              </a:r>
              <a:endParaRPr sz="1000" b="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280" name="Google Shape;280;p25"/>
          <p:cNvGrpSpPr/>
          <p:nvPr/>
        </p:nvGrpSpPr>
        <p:grpSpPr>
          <a:xfrm>
            <a:off x="4905083" y="2893852"/>
            <a:ext cx="1068600" cy="1068600"/>
            <a:chOff x="2859873" y="853971"/>
            <a:chExt cx="1068600" cy="1068600"/>
          </a:xfrm>
        </p:grpSpPr>
        <p:sp>
          <p:nvSpPr>
            <p:cNvPr id="281" name="Google Shape;281;p25"/>
            <p:cNvSpPr/>
            <p:nvPr/>
          </p:nvSpPr>
          <p:spPr>
            <a:xfrm>
              <a:off x="2859873" y="853971"/>
              <a:ext cx="1068600" cy="1068600"/>
            </a:xfrm>
            <a:prstGeom prst="ellipse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82" name="Google Shape;282;p25"/>
            <p:cNvSpPr txBox="1"/>
            <p:nvPr/>
          </p:nvSpPr>
          <p:spPr>
            <a:xfrm>
              <a:off x="3012800" y="1022197"/>
              <a:ext cx="762600" cy="7323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900" b="1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Qualificação do Servidor na carreira</a:t>
              </a:r>
              <a:endParaRPr sz="900" b="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283" name="Google Shape;283;p25"/>
          <p:cNvGrpSpPr/>
          <p:nvPr/>
        </p:nvGrpSpPr>
        <p:grpSpPr>
          <a:xfrm>
            <a:off x="7794430" y="2886207"/>
            <a:ext cx="1068600" cy="1068600"/>
            <a:chOff x="5214448" y="3234278"/>
            <a:chExt cx="1068600" cy="1068600"/>
          </a:xfrm>
        </p:grpSpPr>
        <p:sp>
          <p:nvSpPr>
            <p:cNvPr id="284" name="Google Shape;284;p25"/>
            <p:cNvSpPr/>
            <p:nvPr/>
          </p:nvSpPr>
          <p:spPr>
            <a:xfrm>
              <a:off x="5214448" y="3234278"/>
              <a:ext cx="1068600" cy="1068600"/>
            </a:xfrm>
            <a:prstGeom prst="ellipse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85" name="Google Shape;285;p25"/>
            <p:cNvSpPr txBox="1"/>
            <p:nvPr/>
          </p:nvSpPr>
          <p:spPr>
            <a:xfrm>
              <a:off x="5367375" y="3402503"/>
              <a:ext cx="762600" cy="7323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900" b="1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Acesso ao emprego público</a:t>
              </a:r>
              <a:endParaRPr sz="900" b="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sp>
        <p:nvSpPr>
          <p:cNvPr id="19" name="Google Shape;269;p25">
            <a:extLst>
              <a:ext uri="{FF2B5EF4-FFF2-40B4-BE49-F238E27FC236}">
                <a16:creationId xmlns:a16="http://schemas.microsoft.com/office/drawing/2014/main" id="{04431AF1-A3FF-4A02-80C8-E599D6D8B617}"/>
              </a:ext>
            </a:extLst>
          </p:cNvPr>
          <p:cNvSpPr txBox="1">
            <a:spLocks/>
          </p:cNvSpPr>
          <p:nvPr/>
        </p:nvSpPr>
        <p:spPr>
          <a:xfrm>
            <a:off x="395888" y="1753679"/>
            <a:ext cx="4656170" cy="999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pt-BR" sz="2400" dirty="0"/>
              <a:t>• Oportunizar as pessoas acesso ao emprego público. </a:t>
            </a:r>
          </a:p>
        </p:txBody>
      </p:sp>
      <p:sp>
        <p:nvSpPr>
          <p:cNvPr id="20" name="Google Shape;269;p25">
            <a:extLst>
              <a:ext uri="{FF2B5EF4-FFF2-40B4-BE49-F238E27FC236}">
                <a16:creationId xmlns:a16="http://schemas.microsoft.com/office/drawing/2014/main" id="{6F542FC5-A19B-4C0D-B355-5610DE3A6D1F}"/>
              </a:ext>
            </a:extLst>
          </p:cNvPr>
          <p:cNvSpPr txBox="1">
            <a:spLocks/>
          </p:cNvSpPr>
          <p:nvPr/>
        </p:nvSpPr>
        <p:spPr>
          <a:xfrm>
            <a:off x="356468" y="2732594"/>
            <a:ext cx="4656170" cy="999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pt-BR" sz="2400" dirty="0"/>
              <a:t>• Possibilitar, através do Plano de carreira, qualificar esse servidor de acordo com as necessidades do serviço público 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DFBF4CCF-5362-4E7F-ACE3-C6DE559D27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10956" y="3135186"/>
            <a:ext cx="5857875" cy="1640958"/>
          </a:xfrm>
          <a:prstGeom prst="rect">
            <a:avLst/>
          </a:prstGeom>
        </p:spPr>
      </p:pic>
      <p:sp>
        <p:nvSpPr>
          <p:cNvPr id="238" name="Google Shape;238;p22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pt-BR" sz="2400" dirty="0"/>
              <a:t>6. Quais outras ações além do concurso público que poderá dirimir de forma efetiva essa situação difícil do ICAPREV?</a:t>
            </a:r>
            <a:endParaRPr sz="2400" dirty="0"/>
          </a:p>
        </p:txBody>
      </p:sp>
      <p:sp>
        <p:nvSpPr>
          <p:cNvPr id="239" name="Google Shape;239;p22"/>
          <p:cNvSpPr txBox="1">
            <a:spLocks noGrp="1"/>
          </p:cNvSpPr>
          <p:nvPr>
            <p:ph type="body" idx="1"/>
          </p:nvPr>
        </p:nvSpPr>
        <p:spPr>
          <a:xfrm>
            <a:off x="410956" y="1849225"/>
            <a:ext cx="1485300" cy="173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400" b="1" dirty="0"/>
              <a:t>Ação 01</a:t>
            </a:r>
            <a:endParaRPr sz="1400" b="1" dirty="0"/>
          </a:p>
          <a:p>
            <a:pPr marL="0" lvl="0" indent="0">
              <a:buNone/>
            </a:pPr>
            <a:r>
              <a:rPr lang="pt-BR" sz="1400" b="1" dirty="0"/>
              <a:t>• A reforma – com a participação de os agentes envolvidos </a:t>
            </a:r>
            <a:endParaRPr sz="1400" b="1" dirty="0"/>
          </a:p>
        </p:txBody>
      </p:sp>
      <p:sp>
        <p:nvSpPr>
          <p:cNvPr id="240" name="Google Shape;240;p22"/>
          <p:cNvSpPr txBox="1">
            <a:spLocks noGrp="1"/>
          </p:cNvSpPr>
          <p:nvPr>
            <p:ph type="body" idx="2"/>
          </p:nvPr>
        </p:nvSpPr>
        <p:spPr>
          <a:xfrm>
            <a:off x="2071810" y="1849225"/>
            <a:ext cx="1485300" cy="14450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400" b="1" dirty="0"/>
              <a:t>Ação 02</a:t>
            </a:r>
            <a:endParaRPr sz="1400" b="1" dirty="0"/>
          </a:p>
          <a:p>
            <a:pPr marL="0" lvl="0" indent="0">
              <a:buNone/>
            </a:pPr>
            <a:r>
              <a:rPr lang="pt-BR" sz="1400" b="1" dirty="0"/>
              <a:t>Criação de novas fontes financiamento do ICAPREV</a:t>
            </a:r>
            <a:endParaRPr sz="1400" b="1" dirty="0"/>
          </a:p>
        </p:txBody>
      </p:sp>
      <p:sp>
        <p:nvSpPr>
          <p:cNvPr id="241" name="Google Shape;241;p22"/>
          <p:cNvSpPr txBox="1">
            <a:spLocks noGrp="1"/>
          </p:cNvSpPr>
          <p:nvPr>
            <p:ph type="body" idx="3"/>
          </p:nvPr>
        </p:nvSpPr>
        <p:spPr>
          <a:xfrm>
            <a:off x="3635913" y="1849225"/>
            <a:ext cx="14853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400" b="1" dirty="0"/>
              <a:t>Ação 03</a:t>
            </a:r>
            <a:endParaRPr sz="1400" b="1" dirty="0"/>
          </a:p>
          <a:p>
            <a:pPr marL="0" lvl="0" indent="0">
              <a:buNone/>
            </a:pPr>
            <a:r>
              <a:rPr lang="pt-BR" sz="1400" b="1" dirty="0"/>
              <a:t>Inibição dos atrasos da parte patronal e consequentes parcelamentos (legislar)</a:t>
            </a:r>
            <a:endParaRPr sz="1400" dirty="0"/>
          </a:p>
        </p:txBody>
      </p:sp>
      <p:sp>
        <p:nvSpPr>
          <p:cNvPr id="242" name="Google Shape;242;p22"/>
          <p:cNvSpPr txBox="1">
            <a:spLocks noGrp="1"/>
          </p:cNvSpPr>
          <p:nvPr>
            <p:ph type="sldNum" idx="12"/>
          </p:nvPr>
        </p:nvSpPr>
        <p:spPr>
          <a:xfrm>
            <a:off x="8555875" y="4676922"/>
            <a:ext cx="332266" cy="33512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15" name="Google Shape;241;p22">
            <a:extLst>
              <a:ext uri="{FF2B5EF4-FFF2-40B4-BE49-F238E27FC236}">
                <a16:creationId xmlns:a16="http://schemas.microsoft.com/office/drawing/2014/main" id="{2A422FC8-FC13-4378-AFFD-35A9241E2428}"/>
              </a:ext>
            </a:extLst>
          </p:cNvPr>
          <p:cNvSpPr txBox="1">
            <a:spLocks/>
          </p:cNvSpPr>
          <p:nvPr/>
        </p:nvSpPr>
        <p:spPr>
          <a:xfrm>
            <a:off x="5296766" y="1849225"/>
            <a:ext cx="1775424" cy="1042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Poppins Light"/>
              <a:buChar char="￮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Poppins Light"/>
              <a:buChar char="￮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Poppins Light"/>
              <a:buChar char="￮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●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○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■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●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○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■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marL="0" indent="0">
              <a:buFont typeface="Poppins Light"/>
              <a:buNone/>
            </a:pPr>
            <a:r>
              <a:rPr lang="pt-BR" sz="1400" b="1" dirty="0"/>
              <a:t>Ação 04</a:t>
            </a:r>
          </a:p>
          <a:p>
            <a:pPr marL="0" indent="0">
              <a:buNone/>
            </a:pPr>
            <a:r>
              <a:rPr lang="pt-BR" sz="1400" b="1" dirty="0"/>
              <a:t>Democratização da gestão</a:t>
            </a:r>
            <a:endParaRPr lang="pt-BR" sz="1400" dirty="0"/>
          </a:p>
        </p:txBody>
      </p:sp>
      <p:sp>
        <p:nvSpPr>
          <p:cNvPr id="17" name="Google Shape;241;p22">
            <a:extLst>
              <a:ext uri="{FF2B5EF4-FFF2-40B4-BE49-F238E27FC236}">
                <a16:creationId xmlns:a16="http://schemas.microsoft.com/office/drawing/2014/main" id="{87BA7D0A-997A-4C80-865B-39805171F472}"/>
              </a:ext>
            </a:extLst>
          </p:cNvPr>
          <p:cNvSpPr txBox="1">
            <a:spLocks/>
          </p:cNvSpPr>
          <p:nvPr/>
        </p:nvSpPr>
        <p:spPr>
          <a:xfrm>
            <a:off x="7141277" y="1849225"/>
            <a:ext cx="1485300" cy="26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Poppins Light"/>
              <a:buChar char="￮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Poppins Light"/>
              <a:buChar char="￮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Poppins Light"/>
              <a:buChar char="￮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●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○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■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●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○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■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marL="0" indent="0">
              <a:buFont typeface="Poppins Light"/>
              <a:buNone/>
            </a:pPr>
            <a:r>
              <a:rPr lang="pt-BR" sz="1400" b="1" dirty="0"/>
              <a:t>Ação 05</a:t>
            </a:r>
          </a:p>
          <a:p>
            <a:pPr marL="0" indent="0">
              <a:buNone/>
            </a:pPr>
            <a:r>
              <a:rPr lang="pt-BR" sz="1400" b="1" dirty="0"/>
              <a:t>Quitação dos parcelamentos, para podermos duplicar a contribuição patronal.</a:t>
            </a:r>
            <a:endParaRPr lang="pt-BR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23"/>
          <p:cNvPicPr preferRelativeResize="0"/>
          <p:nvPr/>
        </p:nvPicPr>
        <p:blipFill>
          <a:blip r:embed="rId3"/>
          <a:srcRect/>
          <a:stretch/>
        </p:blipFill>
        <p:spPr>
          <a:xfrm>
            <a:off x="5551138" y="592475"/>
            <a:ext cx="3609774" cy="3958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56" name="Google Shape;256;p23"/>
          <p:cNvSpPr txBox="1">
            <a:spLocks noGrp="1"/>
          </p:cNvSpPr>
          <p:nvPr>
            <p:ph type="title"/>
          </p:nvPr>
        </p:nvSpPr>
        <p:spPr>
          <a:xfrm>
            <a:off x="457199" y="1517006"/>
            <a:ext cx="6868633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pt-BR" sz="2800" dirty="0"/>
              <a:t>7. Qual o papel do sindicato em toda essa construção de saídas viáveis para sanear a previdência dos servidores?</a:t>
            </a:r>
            <a:endParaRPr sz="2800" dirty="0"/>
          </a:p>
        </p:txBody>
      </p:sp>
      <p:sp>
        <p:nvSpPr>
          <p:cNvPr id="257" name="Google Shape;257;p23"/>
          <p:cNvSpPr txBox="1">
            <a:spLocks noGrp="1"/>
          </p:cNvSpPr>
          <p:nvPr>
            <p:ph type="body" idx="1"/>
          </p:nvPr>
        </p:nvSpPr>
        <p:spPr>
          <a:xfrm>
            <a:off x="751763" y="2209409"/>
            <a:ext cx="3976500" cy="20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None/>
            </a:pPr>
            <a:r>
              <a:rPr lang="pt-BR" sz="2000" b="1" dirty="0"/>
              <a:t>Não abdicarmos do debate de forma transparente, objetiva, técnica e sobretudo coletiva, em nome de debates politiqueiros que em nada contribui para solução do problema.</a:t>
            </a:r>
            <a:endParaRPr sz="2000" b="1" dirty="0"/>
          </a:p>
        </p:txBody>
      </p:sp>
      <p:sp>
        <p:nvSpPr>
          <p:cNvPr id="258" name="Google Shape;258;p23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9"/>
          <p:cNvSpPr txBox="1">
            <a:spLocks noGrp="1"/>
          </p:cNvSpPr>
          <p:nvPr>
            <p:ph type="ctrTitle" idx="4294967295"/>
          </p:nvPr>
        </p:nvSpPr>
        <p:spPr>
          <a:xfrm>
            <a:off x="2565647" y="1142286"/>
            <a:ext cx="5990227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pt-BR" sz="2400" dirty="0"/>
              <a:t>• Mediar e apontar mecanismos que possam mitigar a parte do servidor.</a:t>
            </a:r>
            <a:endParaRPr sz="2400" dirty="0"/>
          </a:p>
        </p:txBody>
      </p:sp>
      <p:sp>
        <p:nvSpPr>
          <p:cNvPr id="322" name="Google Shape;322;p29"/>
          <p:cNvSpPr txBox="1">
            <a:spLocks noGrp="1"/>
          </p:cNvSpPr>
          <p:nvPr>
            <p:ph type="ctrTitle" idx="4294967295"/>
          </p:nvPr>
        </p:nvSpPr>
        <p:spPr>
          <a:xfrm>
            <a:off x="2604974" y="2534438"/>
            <a:ext cx="6071191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pt-BR" sz="2400" dirty="0"/>
              <a:t>• Sentar à mesa com capacidade técnica e visão de futuro será a nossa responsabilidade.</a:t>
            </a:r>
            <a:endParaRPr sz="2400" dirty="0"/>
          </a:p>
        </p:txBody>
      </p:sp>
      <p:sp>
        <p:nvSpPr>
          <p:cNvPr id="324" name="Google Shape;324;p29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1289651-51B2-4667-9A83-92CE5C8BD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35" y="723455"/>
            <a:ext cx="2334970" cy="256054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9"/>
          <p:cNvSpPr txBox="1">
            <a:spLocks noGrp="1"/>
          </p:cNvSpPr>
          <p:nvPr>
            <p:ph type="ctrTitle"/>
          </p:nvPr>
        </p:nvSpPr>
        <p:spPr>
          <a:xfrm>
            <a:off x="2569800" y="2236800"/>
            <a:ext cx="4004400" cy="95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Atores políticos do debate</a:t>
            </a:r>
            <a:endParaRPr dirty="0"/>
          </a:p>
        </p:txBody>
      </p:sp>
      <p:sp>
        <p:nvSpPr>
          <p:cNvPr id="476" name="Google Shape;476;p39"/>
          <p:cNvSpPr txBox="1">
            <a:spLocks noGrp="1"/>
          </p:cNvSpPr>
          <p:nvPr>
            <p:ph type="subTitle" idx="1"/>
          </p:nvPr>
        </p:nvSpPr>
        <p:spPr>
          <a:xfrm>
            <a:off x="2569800" y="3188701"/>
            <a:ext cx="400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pt-BR" sz="1800" b="1" dirty="0"/>
              <a:t>Quais os atores políticos que se propõe a fazer esse debate </a:t>
            </a:r>
            <a:endParaRPr sz="1800" b="1" dirty="0"/>
          </a:p>
        </p:txBody>
      </p:sp>
      <p:sp>
        <p:nvSpPr>
          <p:cNvPr id="477" name="Google Shape;477;p39"/>
          <p:cNvSpPr txBox="1"/>
          <p:nvPr/>
        </p:nvSpPr>
        <p:spPr>
          <a:xfrm>
            <a:off x="1030925" y="710500"/>
            <a:ext cx="1392600" cy="13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0" b="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8</a:t>
            </a:r>
            <a:endParaRPr sz="6000" dirty="0">
              <a:solidFill>
                <a:srgbClr val="FFFFFF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4B7EF11-D769-4BE3-B5F7-F64AF420C5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251944" y="773788"/>
            <a:ext cx="1968352" cy="118101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97DAA90-50AC-4707-8AAA-63CE87FCA4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57118" y="1639006"/>
            <a:ext cx="1618570" cy="154969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E3CD5CC-C881-4D0A-8A85-CB3C0AAA0C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114903" y="3846723"/>
            <a:ext cx="1859516" cy="104597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0"/>
          <p:cNvSpPr txBox="1">
            <a:spLocks noGrp="1"/>
          </p:cNvSpPr>
          <p:nvPr>
            <p:ph type="title"/>
          </p:nvPr>
        </p:nvSpPr>
        <p:spPr>
          <a:xfrm>
            <a:off x="498312" y="267127"/>
            <a:ext cx="3113100" cy="68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Atores</a:t>
            </a:r>
            <a:endParaRPr dirty="0"/>
          </a:p>
        </p:txBody>
      </p:sp>
      <p:sp>
        <p:nvSpPr>
          <p:cNvPr id="336" name="Google Shape;336;p30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grpSp>
        <p:nvGrpSpPr>
          <p:cNvPr id="337" name="Google Shape;337;p30"/>
          <p:cNvGrpSpPr/>
          <p:nvPr/>
        </p:nvGrpSpPr>
        <p:grpSpPr>
          <a:xfrm>
            <a:off x="212491" y="1906711"/>
            <a:ext cx="4235516" cy="1492416"/>
            <a:chOff x="1047099" y="2087077"/>
            <a:chExt cx="4235516" cy="1492416"/>
          </a:xfrm>
        </p:grpSpPr>
        <p:sp>
          <p:nvSpPr>
            <p:cNvPr id="338" name="Google Shape;338;p30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39" name="Google Shape;339;p30"/>
            <p:cNvSpPr/>
            <p:nvPr/>
          </p:nvSpPr>
          <p:spPr>
            <a:xfrm>
              <a:off x="151075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latin typeface="Poppins"/>
                  <a:ea typeface="Poppins"/>
                  <a:cs typeface="Poppins"/>
                  <a:sym typeface="Poppins"/>
                </a:rPr>
                <a:t>1</a:t>
              </a:r>
              <a:endParaRPr sz="1200" b="1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0" name="Google Shape;340;p30"/>
            <p:cNvSpPr txBox="1"/>
            <p:nvPr/>
          </p:nvSpPr>
          <p:spPr>
            <a:xfrm rot="18900000">
              <a:off x="1501398" y="2241353"/>
              <a:ext cx="2332604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000" b="1" dirty="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SINDICATO</a:t>
              </a:r>
              <a:endParaRPr sz="2000" b="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1" name="Google Shape;341;p30"/>
            <p:cNvSpPr txBox="1"/>
            <p:nvPr/>
          </p:nvSpPr>
          <p:spPr>
            <a:xfrm rot="18900000">
              <a:off x="1767671" y="2087077"/>
              <a:ext cx="3514944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>
                <a:spcAft>
                  <a:spcPts val="1600"/>
                </a:spcAft>
              </a:pPr>
              <a:r>
                <a:rPr lang="pt-BR" b="1" dirty="0">
                  <a:latin typeface="Poppins Light"/>
                  <a:ea typeface="Poppins Light"/>
                  <a:cs typeface="Poppins Light"/>
                  <a:sym typeface="Poppins Light"/>
                </a:rPr>
                <a:t>Tem feito o seu papel se inteirando do problema para construir saída plausível. (irá fazer diversas assembleias envolvendo aposentados e pensionistas)</a:t>
              </a:r>
              <a:r>
                <a:rPr lang="en" b="1" dirty="0">
                  <a:latin typeface="Poppins Light"/>
                  <a:ea typeface="Poppins Light"/>
                  <a:cs typeface="Poppins Light"/>
                  <a:sym typeface="Poppins Light"/>
                </a:rPr>
                <a:t>.</a:t>
              </a:r>
              <a:endParaRPr b="1" dirty="0"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342" name="Google Shape;342;p30"/>
          <p:cNvGrpSpPr/>
          <p:nvPr/>
        </p:nvGrpSpPr>
        <p:grpSpPr>
          <a:xfrm>
            <a:off x="3125611" y="2060529"/>
            <a:ext cx="3821165" cy="1338590"/>
            <a:chOff x="2957320" y="2240903"/>
            <a:chExt cx="3821165" cy="1338590"/>
          </a:xfrm>
        </p:grpSpPr>
        <p:sp>
          <p:nvSpPr>
            <p:cNvPr id="343" name="Google Shape;343;p30"/>
            <p:cNvSpPr/>
            <p:nvPr/>
          </p:nvSpPr>
          <p:spPr>
            <a:xfrm rot="2700000">
              <a:off x="4196595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44" name="Google Shape;344;p30"/>
            <p:cNvSpPr/>
            <p:nvPr/>
          </p:nvSpPr>
          <p:spPr>
            <a:xfrm>
              <a:off x="3420974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666666"/>
                  </a:solidFill>
                  <a:latin typeface="Poppins"/>
                  <a:ea typeface="Poppins"/>
                  <a:cs typeface="Poppins"/>
                  <a:sym typeface="Poppins"/>
                </a:rPr>
                <a:t>2</a:t>
              </a:r>
              <a:endParaRPr sz="12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5" name="Google Shape;345;p30"/>
            <p:cNvSpPr txBox="1"/>
            <p:nvPr/>
          </p:nvSpPr>
          <p:spPr>
            <a:xfrm rot="-2700000">
              <a:off x="3410687" y="2240903"/>
              <a:ext cx="2333877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800" b="1" dirty="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Governo - Gestão</a:t>
              </a:r>
              <a:endParaRPr sz="1800" b="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6" name="Google Shape;346;p30"/>
            <p:cNvSpPr txBox="1"/>
            <p:nvPr/>
          </p:nvSpPr>
          <p:spPr>
            <a:xfrm rot="18900000">
              <a:off x="3760111" y="2293044"/>
              <a:ext cx="3018374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/>
              <a:r>
                <a:rPr lang="pt-BR" sz="1600" b="1" dirty="0"/>
                <a:t>Tem se prontificado junto ao sindicato para tratar o problema.</a:t>
              </a:r>
              <a:endParaRPr lang="pt-BR" sz="1600" dirty="0"/>
            </a:p>
          </p:txBody>
        </p:sp>
      </p:grpSp>
      <p:grpSp>
        <p:nvGrpSpPr>
          <p:cNvPr id="347" name="Google Shape;347;p30"/>
          <p:cNvGrpSpPr/>
          <p:nvPr/>
        </p:nvGrpSpPr>
        <p:grpSpPr>
          <a:xfrm>
            <a:off x="5515789" y="2099979"/>
            <a:ext cx="3163247" cy="1341290"/>
            <a:chOff x="4877339" y="2238203"/>
            <a:chExt cx="3163247" cy="1341290"/>
          </a:xfrm>
        </p:grpSpPr>
        <p:sp>
          <p:nvSpPr>
            <p:cNvPr id="348" name="Google Shape;348;p30"/>
            <p:cNvSpPr/>
            <p:nvPr/>
          </p:nvSpPr>
          <p:spPr>
            <a:xfrm rot="2700000">
              <a:off x="6116614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49" name="Google Shape;349;p30"/>
            <p:cNvSpPr/>
            <p:nvPr/>
          </p:nvSpPr>
          <p:spPr>
            <a:xfrm>
              <a:off x="534099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B7B7B7"/>
                  </a:solidFill>
                  <a:latin typeface="Poppins"/>
                  <a:ea typeface="Poppins"/>
                  <a:cs typeface="Poppins"/>
                  <a:sym typeface="Poppins"/>
                </a:rPr>
                <a:t>3</a:t>
              </a:r>
              <a:endParaRPr sz="1200" b="1">
                <a:solidFill>
                  <a:srgbClr val="B7B7B7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0" name="Google Shape;350;p30"/>
            <p:cNvSpPr txBox="1"/>
            <p:nvPr/>
          </p:nvSpPr>
          <p:spPr>
            <a:xfrm rot="-2700000">
              <a:off x="5323969" y="2238203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400" b="1" dirty="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Legislativo</a:t>
              </a:r>
              <a:endParaRPr sz="2400" b="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1" name="Google Shape;351;p30"/>
            <p:cNvSpPr txBox="1"/>
            <p:nvPr/>
          </p:nvSpPr>
          <p:spPr>
            <a:xfrm rot="18900000">
              <a:off x="5059378" y="2860564"/>
              <a:ext cx="2981208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>
                <a:spcAft>
                  <a:spcPts val="1600"/>
                </a:spcAft>
              </a:pPr>
              <a:r>
                <a:rPr lang="pt-BR" sz="1600" b="1" dirty="0"/>
                <a:t>Essa questão do PL se deu num momento de muito acirramento político, acredito que no momento atual as coisas fluirão da melhor forma possível</a:t>
              </a:r>
              <a:endParaRPr sz="900" dirty="0"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1"/>
          <p:cNvSpPr txBox="1">
            <a:spLocks noGrp="1"/>
          </p:cNvSpPr>
          <p:nvPr>
            <p:ph type="title"/>
          </p:nvPr>
        </p:nvSpPr>
        <p:spPr>
          <a:xfrm>
            <a:off x="490424" y="3776975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just"/>
            <a:r>
              <a:rPr lang="pt-BR" dirty="0"/>
              <a:t>• Deverá ocorrer audiências publicas para que a sociedade como um todo pode participar se inteirar e deliberar sobre a questão. </a:t>
            </a:r>
            <a:endParaRPr dirty="0"/>
          </a:p>
        </p:txBody>
      </p:sp>
      <p:sp>
        <p:nvSpPr>
          <p:cNvPr id="360" name="Google Shape;360;p31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361" name="Google Shape;361;p31"/>
          <p:cNvPicPr preferRelativeResize="0"/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6372150" y="1449433"/>
            <a:ext cx="2619325" cy="2364209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362" name="Google Shape;362;p31"/>
          <p:cNvGrpSpPr/>
          <p:nvPr/>
        </p:nvGrpSpPr>
        <p:grpSpPr>
          <a:xfrm>
            <a:off x="5853100" y="3068600"/>
            <a:ext cx="1539600" cy="1539600"/>
            <a:chOff x="6680825" y="2549350"/>
            <a:chExt cx="1539600" cy="1539600"/>
          </a:xfrm>
        </p:grpSpPr>
        <p:sp>
          <p:nvSpPr>
            <p:cNvPr id="363" name="Google Shape;363;p31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1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9" name="Google Shape;369;p31"/>
          <p:cNvGrpSpPr/>
          <p:nvPr/>
        </p:nvGrpSpPr>
        <p:grpSpPr>
          <a:xfrm>
            <a:off x="6451459" y="3663368"/>
            <a:ext cx="342882" cy="350068"/>
            <a:chOff x="3951850" y="2985350"/>
            <a:chExt cx="407950" cy="416500"/>
          </a:xfrm>
        </p:grpSpPr>
        <p:sp>
          <p:nvSpPr>
            <p:cNvPr id="370" name="Google Shape;370;p31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1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1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1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0BFC4817-12AA-462A-A55A-D389C24BE21B}"/>
              </a:ext>
            </a:extLst>
          </p:cNvPr>
          <p:cNvSpPr txBox="1"/>
          <p:nvPr/>
        </p:nvSpPr>
        <p:spPr>
          <a:xfrm>
            <a:off x="6372150" y="3813642"/>
            <a:ext cx="303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4" tooltip="https://uvagpclass.wordpress.com/2017/06/12/o-processo-de-encerramento-do-projeto-ou-fase/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5" tooltip="https://creativecommons.org/licenses/by-nc-sa/3.0/"/>
              </a:rPr>
              <a:t>CC BY-SA-NC</a:t>
            </a:r>
            <a:endParaRPr lang="pt-BR" sz="9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37"/>
          <p:cNvSpPr txBox="1">
            <a:spLocks noGrp="1"/>
          </p:cNvSpPr>
          <p:nvPr>
            <p:ph type="title"/>
          </p:nvPr>
        </p:nvSpPr>
        <p:spPr>
          <a:xfrm>
            <a:off x="457325" y="485641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9. E finalmente...</a:t>
            </a:r>
            <a:endParaRPr dirty="0"/>
          </a:p>
        </p:txBody>
      </p:sp>
      <p:sp>
        <p:nvSpPr>
          <p:cNvPr id="452" name="Google Shape;452;p37"/>
          <p:cNvSpPr txBox="1">
            <a:spLocks noGrp="1"/>
          </p:cNvSpPr>
          <p:nvPr>
            <p:ph type="body" idx="1"/>
          </p:nvPr>
        </p:nvSpPr>
        <p:spPr>
          <a:xfrm>
            <a:off x="763475" y="1262550"/>
            <a:ext cx="46080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None/>
            </a:pPr>
            <a:r>
              <a:rPr lang="pt-BR" sz="2000" b="1" dirty="0"/>
              <a:t>Existe aqueles que defendem a tese de não fazer a reforma. Como o sindicato se posiciona - enquanto instituição que defende a instabilidade financeira do ICAPREV como uma das condições para pagamento dos proventos dos aposentados e pensionista em dia – em relação à defesa da reforma?</a:t>
            </a:r>
            <a:endParaRPr sz="2000" b="1" dirty="0">
              <a:solidFill>
                <a:srgbClr val="000000"/>
              </a:solidFill>
            </a:endParaRPr>
          </a:p>
        </p:txBody>
      </p:sp>
      <p:sp>
        <p:nvSpPr>
          <p:cNvPr id="453" name="Google Shape;453;p37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E82BC3C-9AD9-49FD-AC79-ECC99D64AD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867805" y="1936731"/>
            <a:ext cx="3033488" cy="159327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37"/>
          <p:cNvSpPr txBox="1">
            <a:spLocks noGrp="1"/>
          </p:cNvSpPr>
          <p:nvPr>
            <p:ph type="title"/>
          </p:nvPr>
        </p:nvSpPr>
        <p:spPr>
          <a:xfrm>
            <a:off x="457325" y="485641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/>
              <a:t>Marcando posição...</a:t>
            </a:r>
            <a:endParaRPr sz="2800" dirty="0"/>
          </a:p>
        </p:txBody>
      </p:sp>
      <p:sp>
        <p:nvSpPr>
          <p:cNvPr id="452" name="Google Shape;452;p37"/>
          <p:cNvSpPr txBox="1">
            <a:spLocks noGrp="1"/>
          </p:cNvSpPr>
          <p:nvPr>
            <p:ph type="body" idx="1"/>
          </p:nvPr>
        </p:nvSpPr>
        <p:spPr>
          <a:xfrm>
            <a:off x="457325" y="1020726"/>
            <a:ext cx="5507540" cy="28602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None/>
            </a:pPr>
            <a:r>
              <a:rPr lang="pt-BR" b="1" dirty="0"/>
              <a:t>• As consequências de não fazer são bem mais danosas do que as de fazer, visto que em ambas a conta vira.</a:t>
            </a:r>
          </a:p>
          <a:p>
            <a:pPr marL="0" lvl="0" indent="0" algn="just">
              <a:buNone/>
            </a:pPr>
            <a:r>
              <a:rPr lang="pt-BR" b="1" dirty="0"/>
              <a:t>• O fato é que existe um problema e precisa ser tratado, narrativas pode ter muitas a gosto de freguês </a:t>
            </a:r>
          </a:p>
          <a:p>
            <a:pPr marL="0" lvl="0" indent="0" algn="just">
              <a:buNone/>
            </a:pPr>
            <a:r>
              <a:rPr lang="pt-BR" b="1" dirty="0"/>
              <a:t>• Mas o fato e só um! existe um déficit de mais 210 milhões que só será resolvido com previsibilidade real de recurso </a:t>
            </a:r>
          </a:p>
          <a:p>
            <a:pPr marL="0" lvl="0" indent="0" algn="just">
              <a:buNone/>
            </a:pPr>
            <a:r>
              <a:rPr lang="pt-BR" b="1" dirty="0"/>
              <a:t>• Não vejo outra saída que não seja a reforma, que pode ser agora com a nossa participação e poderá ser num outro momento em condições piores sem a nossa participação.</a:t>
            </a:r>
          </a:p>
        </p:txBody>
      </p:sp>
      <p:sp>
        <p:nvSpPr>
          <p:cNvPr id="453" name="Google Shape;453;p37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E82BC3C-9AD9-49FD-AC79-ECC99D64AD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156251" y="1936731"/>
            <a:ext cx="2745042" cy="159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466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6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442" name="Google Shape;442;p36"/>
          <p:cNvSpPr txBox="1">
            <a:spLocks noGrp="1"/>
          </p:cNvSpPr>
          <p:nvPr>
            <p:ph type="ctrTitle" idx="4294967295"/>
          </p:nvPr>
        </p:nvSpPr>
        <p:spPr>
          <a:xfrm>
            <a:off x="3032272" y="1233650"/>
            <a:ext cx="4608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dirty="0"/>
              <a:t>Obrigado a </a:t>
            </a:r>
            <a:r>
              <a:rPr lang="pt-BR" sz="5400" dirty="0" err="1"/>
              <a:t>tod@s</a:t>
            </a:r>
            <a:r>
              <a:rPr lang="pt-BR" sz="5400" dirty="0"/>
              <a:t>!</a:t>
            </a:r>
            <a:endParaRPr sz="5400" dirty="0"/>
          </a:p>
        </p:txBody>
      </p:sp>
      <p:sp>
        <p:nvSpPr>
          <p:cNvPr id="443" name="Google Shape;443;p36"/>
          <p:cNvSpPr txBox="1">
            <a:spLocks noGrp="1"/>
          </p:cNvSpPr>
          <p:nvPr>
            <p:ph type="subTitle" idx="4294967295"/>
          </p:nvPr>
        </p:nvSpPr>
        <p:spPr>
          <a:xfrm>
            <a:off x="3159875" y="2514806"/>
            <a:ext cx="4608000" cy="537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b="1" dirty="0">
                <a:latin typeface="Poppins"/>
                <a:ea typeface="Poppins"/>
                <a:cs typeface="Poppins"/>
                <a:sym typeface="Poppins"/>
              </a:rPr>
              <a:t>Alguma pergunta</a:t>
            </a:r>
            <a:r>
              <a:rPr lang="en" b="1" dirty="0">
                <a:latin typeface="Poppins"/>
                <a:ea typeface="Poppins"/>
                <a:cs typeface="Poppins"/>
                <a:sym typeface="Poppins"/>
              </a:rPr>
              <a:t>?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1A8F0AC-A001-4D1D-B668-BB7391E0C0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25607" y="775727"/>
            <a:ext cx="2009110" cy="277231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5"/>
          <p:cNvSpPr txBox="1">
            <a:spLocks noGrp="1"/>
          </p:cNvSpPr>
          <p:nvPr>
            <p:ph type="title"/>
          </p:nvPr>
        </p:nvSpPr>
        <p:spPr>
          <a:xfrm>
            <a:off x="721021" y="672231"/>
            <a:ext cx="6305107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Visão Geral e proposições</a:t>
            </a:r>
            <a:endParaRPr dirty="0"/>
          </a:p>
        </p:txBody>
      </p:sp>
      <p:sp>
        <p:nvSpPr>
          <p:cNvPr id="155" name="Google Shape;155;p15"/>
          <p:cNvSpPr txBox="1">
            <a:spLocks noGrp="1"/>
          </p:cNvSpPr>
          <p:nvPr>
            <p:ph type="body" idx="1"/>
          </p:nvPr>
        </p:nvSpPr>
        <p:spPr>
          <a:xfrm>
            <a:off x="1069624" y="1883619"/>
            <a:ext cx="6305107" cy="25876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pt-BR" b="1" dirty="0">
                <a:solidFill>
                  <a:srgbClr val="000000"/>
                </a:solidFill>
              </a:rPr>
              <a:t>Origem</a:t>
            </a:r>
          </a:p>
          <a:p>
            <a:pPr marL="2286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pt-BR" b="1" dirty="0">
                <a:solidFill>
                  <a:srgbClr val="000000"/>
                </a:solidFill>
              </a:rPr>
              <a:t>Identificação do problema</a:t>
            </a:r>
          </a:p>
          <a:p>
            <a:pPr marL="2286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pt-BR" b="1" dirty="0">
                <a:solidFill>
                  <a:srgbClr val="000000"/>
                </a:solidFill>
              </a:rPr>
              <a:t>Responsáveis</a:t>
            </a:r>
          </a:p>
          <a:p>
            <a:pPr marL="2286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pt-BR" b="1" dirty="0">
                <a:solidFill>
                  <a:srgbClr val="000000"/>
                </a:solidFill>
              </a:rPr>
              <a:t>Situação atual</a:t>
            </a:r>
          </a:p>
          <a:p>
            <a:pPr marL="2286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pt-BR" b="1" dirty="0">
                <a:solidFill>
                  <a:srgbClr val="000000"/>
                </a:solidFill>
              </a:rPr>
              <a:t>Papel do concurso público</a:t>
            </a:r>
          </a:p>
          <a:p>
            <a:pPr marL="2286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pt-BR" b="1" dirty="0">
                <a:solidFill>
                  <a:srgbClr val="000000"/>
                </a:solidFill>
              </a:rPr>
              <a:t>Ações para dirimir</a:t>
            </a:r>
          </a:p>
          <a:p>
            <a:pPr marL="2286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pt-BR" b="1" dirty="0">
                <a:solidFill>
                  <a:srgbClr val="000000"/>
                </a:solidFill>
              </a:rPr>
              <a:t>Papel do Sindicato</a:t>
            </a:r>
          </a:p>
          <a:p>
            <a:pPr marL="2286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pt-BR" b="1" dirty="0">
                <a:solidFill>
                  <a:srgbClr val="000000"/>
                </a:solidFill>
              </a:rPr>
              <a:t>Atores políticos para debate</a:t>
            </a:r>
          </a:p>
          <a:p>
            <a:pPr marL="2286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pt-BR" b="1" dirty="0">
                <a:solidFill>
                  <a:srgbClr val="000000"/>
                </a:solidFill>
              </a:rPr>
              <a:t>Posição do sindicato sobre a reforma</a:t>
            </a:r>
          </a:p>
          <a:p>
            <a:pPr marL="2286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157" name="Google Shape;157;p15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158" name="Google Shape;158;p15"/>
          <p:cNvGrpSpPr/>
          <p:nvPr/>
        </p:nvGrpSpPr>
        <p:grpSpPr>
          <a:xfrm>
            <a:off x="7227977" y="2052723"/>
            <a:ext cx="1212302" cy="1038068"/>
            <a:chOff x="1934025" y="1001650"/>
            <a:chExt cx="415300" cy="355600"/>
          </a:xfrm>
        </p:grpSpPr>
        <p:sp>
          <p:nvSpPr>
            <p:cNvPr id="159" name="Google Shape;159;p15"/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9525" cap="rnd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5"/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9525" cap="rnd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5"/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9525" cap="rnd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5"/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9525" cap="rnd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38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SINDSERPUMI</a:t>
            </a:r>
            <a:endParaRPr dirty="0"/>
          </a:p>
        </p:txBody>
      </p:sp>
      <p:sp>
        <p:nvSpPr>
          <p:cNvPr id="460" name="Google Shape;460;p38"/>
          <p:cNvSpPr txBox="1">
            <a:spLocks noGrp="1"/>
          </p:cNvSpPr>
          <p:nvPr>
            <p:ph type="body" idx="1"/>
          </p:nvPr>
        </p:nvSpPr>
        <p:spPr>
          <a:xfrm>
            <a:off x="612425" y="1969481"/>
            <a:ext cx="5369080" cy="20193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15000"/>
              </a:lnSpc>
              <a:buNone/>
            </a:pPr>
            <a:r>
              <a:rPr lang="pt-BR" sz="1400" b="1" dirty="0">
                <a:solidFill>
                  <a:srgbClr val="000000"/>
                </a:solidFill>
              </a:rPr>
              <a:t>SINDICATO DOS SERVIDORES PÚBLICOS MUNICIPAIS DE ICAPUÍ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pt-BR" sz="1400" dirty="0">
                <a:solidFill>
                  <a:srgbClr val="000000"/>
                </a:solidFill>
              </a:rPr>
              <a:t>Rua Engenheiro Francisco de Assis Filho, 545 – Centro - CEP: 62.810-000 – Icapuí – CE - CNPJ: 86.941.598/0001-39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pt-BR" sz="1400" dirty="0">
                <a:solidFill>
                  <a:srgbClr val="000000"/>
                </a:solidFill>
              </a:rPr>
              <a:t> Fone: (88) 3432-1037 - www.sindicapui.org.br / sindicapui@yahoo.com.br - Fundado em 19 de novembro de 1993</a:t>
            </a: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</a:endParaRPr>
          </a:p>
        </p:txBody>
      </p:sp>
      <p:sp>
        <p:nvSpPr>
          <p:cNvPr id="462" name="Google Shape;462;p38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517AD94-8326-4978-95E6-9BB85BC16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705" y="1166125"/>
            <a:ext cx="2334970" cy="256054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6"/>
          <p:cNvSpPr txBox="1">
            <a:spLocks noGrp="1"/>
          </p:cNvSpPr>
          <p:nvPr>
            <p:ph type="ctrTitle" idx="4294967295"/>
          </p:nvPr>
        </p:nvSpPr>
        <p:spPr>
          <a:xfrm>
            <a:off x="2351787" y="1180487"/>
            <a:ext cx="6204087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600" dirty="0"/>
              <a:t>Atenção</a:t>
            </a:r>
            <a:r>
              <a:rPr lang="en" sz="9600" dirty="0"/>
              <a:t>!</a:t>
            </a:r>
            <a:endParaRPr sz="9600" dirty="0"/>
          </a:p>
        </p:txBody>
      </p:sp>
      <p:sp>
        <p:nvSpPr>
          <p:cNvPr id="168" name="Google Shape;168;p16"/>
          <p:cNvSpPr txBox="1">
            <a:spLocks noGrp="1"/>
          </p:cNvSpPr>
          <p:nvPr>
            <p:ph type="subTitle" idx="4294967295"/>
          </p:nvPr>
        </p:nvSpPr>
        <p:spPr>
          <a:xfrm>
            <a:off x="2351800" y="2265877"/>
            <a:ext cx="4608000" cy="17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pt-BR" sz="2000" b="1" dirty="0">
                <a:latin typeface="Poppins"/>
                <a:ea typeface="Poppins"/>
                <a:cs typeface="Poppins"/>
                <a:sym typeface="Poppins"/>
              </a:rPr>
              <a:t>Existe um problema e precisa ser tratado! E o tratamento deve ser com intervenção técnica e com a participação dos servidores!</a:t>
            </a:r>
            <a:endParaRPr sz="2000" b="1" dirty="0"/>
          </a:p>
        </p:txBody>
      </p:sp>
      <p:sp>
        <p:nvSpPr>
          <p:cNvPr id="169" name="Google Shape;169;p16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70" name="Google Shape;170;p16"/>
          <p:cNvSpPr/>
          <p:nvPr/>
        </p:nvSpPr>
        <p:spPr>
          <a:xfrm>
            <a:off x="1804239" y="1506373"/>
            <a:ext cx="339835" cy="309115"/>
          </a:xfrm>
          <a:custGeom>
            <a:avLst/>
            <a:gdLst/>
            <a:ahLst/>
            <a:cxnLst/>
            <a:rect l="l" t="t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121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7"/>
          <p:cNvSpPr txBox="1">
            <a:spLocks noGrp="1"/>
          </p:cNvSpPr>
          <p:nvPr>
            <p:ph type="ctrTitle"/>
          </p:nvPr>
        </p:nvSpPr>
        <p:spPr>
          <a:xfrm>
            <a:off x="2569800" y="2236800"/>
            <a:ext cx="4004400" cy="95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ORIGEM DO PROBLEMA</a:t>
            </a:r>
            <a:endParaRPr dirty="0"/>
          </a:p>
        </p:txBody>
      </p:sp>
      <p:sp>
        <p:nvSpPr>
          <p:cNvPr id="176" name="Google Shape;176;p17"/>
          <p:cNvSpPr txBox="1">
            <a:spLocks noGrp="1"/>
          </p:cNvSpPr>
          <p:nvPr>
            <p:ph type="subTitle" idx="1"/>
          </p:nvPr>
        </p:nvSpPr>
        <p:spPr>
          <a:xfrm>
            <a:off x="2569800" y="3188701"/>
            <a:ext cx="400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/>
              <a:t>Qual a origem do déficit atuarial do ICAPREV??</a:t>
            </a:r>
            <a:endParaRPr sz="1800" b="1" dirty="0"/>
          </a:p>
        </p:txBody>
      </p:sp>
      <p:sp>
        <p:nvSpPr>
          <p:cNvPr id="177" name="Google Shape;177;p17"/>
          <p:cNvSpPr txBox="1"/>
          <p:nvPr/>
        </p:nvSpPr>
        <p:spPr>
          <a:xfrm>
            <a:off x="1030925" y="710500"/>
            <a:ext cx="1392600" cy="13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 sz="6000">
              <a:solidFill>
                <a:srgbClr val="FFFFFF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5576704-CA24-476E-94CD-146DBF8842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698773" y="2715150"/>
            <a:ext cx="1954799" cy="19547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8"/>
          <p:cNvSpPr txBox="1">
            <a:spLocks noGrp="1"/>
          </p:cNvSpPr>
          <p:nvPr>
            <p:ph type="body" idx="1"/>
          </p:nvPr>
        </p:nvSpPr>
        <p:spPr>
          <a:xfrm>
            <a:off x="1241837" y="1170387"/>
            <a:ext cx="6921796" cy="23670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pt-BR" sz="1800" dirty="0"/>
              <a:t>•	Não pagamento da patronal</a:t>
            </a:r>
          </a:p>
          <a:p>
            <a:pPr marL="0" indent="0">
              <a:buNone/>
            </a:pPr>
            <a:r>
              <a:rPr lang="pt-BR" sz="1800" dirty="0"/>
              <a:t>•	Utilização dos recursos para assistência social</a:t>
            </a:r>
          </a:p>
          <a:p>
            <a:pPr marL="0" indent="0">
              <a:buNone/>
            </a:pPr>
            <a:r>
              <a:rPr lang="pt-BR" sz="1800" dirty="0"/>
              <a:t>•	Pagamento inferior ao necessário</a:t>
            </a:r>
          </a:p>
          <a:p>
            <a:pPr marL="0" indent="0">
              <a:buNone/>
            </a:pPr>
            <a:r>
              <a:rPr lang="pt-BR" sz="1800" dirty="0"/>
              <a:t>•	Má gestão</a:t>
            </a:r>
          </a:p>
          <a:p>
            <a:pPr marL="0" indent="0">
              <a:buNone/>
            </a:pPr>
            <a:r>
              <a:rPr lang="pt-BR" sz="1800" dirty="0"/>
              <a:t>•	Parcelamentos excessivos</a:t>
            </a:r>
          </a:p>
          <a:p>
            <a:pPr marL="0" indent="0">
              <a:buNone/>
            </a:pPr>
            <a:r>
              <a:rPr lang="pt-BR" sz="1800" dirty="0"/>
              <a:t>•	Gratificação incorporada</a:t>
            </a:r>
          </a:p>
          <a:p>
            <a:pPr marL="0" indent="0">
              <a:buNone/>
            </a:pPr>
            <a:r>
              <a:rPr lang="pt-BR" sz="1800" dirty="0"/>
              <a:t> </a:t>
            </a:r>
          </a:p>
          <a:p>
            <a:pPr marL="0" lvl="0" indent="0">
              <a:buNone/>
            </a:pPr>
            <a:endParaRPr lang="pt-BR" sz="1800" dirty="0"/>
          </a:p>
        </p:txBody>
      </p:sp>
      <p:sp>
        <p:nvSpPr>
          <p:cNvPr id="183" name="Google Shape;183;p18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8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93772B0-4BEC-4C2B-BC91-DE2C0F1AB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5" y="1300162"/>
            <a:ext cx="7791450" cy="2543175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978F3F4E-E793-420A-8883-E4C2E38C04A0}"/>
              </a:ext>
            </a:extLst>
          </p:cNvPr>
          <p:cNvSpPr txBox="1"/>
          <p:nvPr/>
        </p:nvSpPr>
        <p:spPr>
          <a:xfrm>
            <a:off x="676275" y="467757"/>
            <a:ext cx="6712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cs typeface="Poppins"/>
                <a:sym typeface="Poppins"/>
              </a:rPr>
              <a:t>Falta de previsão atuarial com reajustes e valorização do servidor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6703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0380" y="1567709"/>
            <a:ext cx="3034500" cy="30345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189" name="Google Shape;189;p19"/>
          <p:cNvGrpSpPr/>
          <p:nvPr/>
        </p:nvGrpSpPr>
        <p:grpSpPr>
          <a:xfrm>
            <a:off x="5726136" y="3443059"/>
            <a:ext cx="1539600" cy="1539600"/>
            <a:chOff x="6680825" y="2549350"/>
            <a:chExt cx="1539600" cy="1539600"/>
          </a:xfrm>
        </p:grpSpPr>
        <p:sp>
          <p:nvSpPr>
            <p:cNvPr id="190" name="Google Shape;190;p19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9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9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3" name="Google Shape;193;p19"/>
          <p:cNvSpPr txBox="1">
            <a:spLocks noGrp="1"/>
          </p:cNvSpPr>
          <p:nvPr>
            <p:ph type="title"/>
          </p:nvPr>
        </p:nvSpPr>
        <p:spPr>
          <a:xfrm>
            <a:off x="457199" y="1166124"/>
            <a:ext cx="7825563" cy="110027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sz="2800" dirty="0"/>
              <a:t>2. </a:t>
            </a:r>
            <a:r>
              <a:rPr lang="pt-BR" sz="2800" dirty="0"/>
              <a:t>A partir de quando se identificou que o ICAPREV teria problemas para cumprir suas obrigações com aposentados e pensionistas?</a:t>
            </a:r>
            <a:endParaRPr sz="2800" dirty="0"/>
          </a:p>
        </p:txBody>
      </p:sp>
      <p:sp>
        <p:nvSpPr>
          <p:cNvPr id="194" name="Google Shape;194;p19"/>
          <p:cNvSpPr txBox="1">
            <a:spLocks noGrp="1"/>
          </p:cNvSpPr>
          <p:nvPr>
            <p:ph type="body" idx="1"/>
          </p:nvPr>
        </p:nvSpPr>
        <p:spPr>
          <a:xfrm>
            <a:off x="616688" y="2266402"/>
            <a:ext cx="5060937" cy="610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t-BR" dirty="0"/>
              <a:t>•</a:t>
            </a:r>
            <a:r>
              <a:rPr lang="pt-BR" sz="2000" dirty="0"/>
              <a:t>	</a:t>
            </a:r>
            <a:r>
              <a:rPr lang="pt-BR" sz="2000" b="1" dirty="0"/>
              <a:t>A partir de 2012</a:t>
            </a:r>
            <a:endParaRPr lang="pt-BR" b="1" dirty="0"/>
          </a:p>
          <a:p>
            <a:pPr lvl="0"/>
            <a:endParaRPr lang="pt-BR" b="1" dirty="0"/>
          </a:p>
          <a:p>
            <a:pPr lvl="0"/>
            <a:r>
              <a:rPr lang="pt-BR" sz="2000" b="1" dirty="0">
                <a:latin typeface="Poppins" panose="00000500000000000000" pitchFamily="2" charset="0"/>
                <a:cs typeface="Poppins" panose="00000500000000000000" pitchFamily="2" charset="0"/>
              </a:rPr>
              <a:t>3. Existe algum gestor específicos responsável por esta situação? </a:t>
            </a:r>
          </a:p>
          <a:p>
            <a:pPr lvl="0"/>
            <a:r>
              <a:rPr lang="pt-BR" sz="2000" b="1" dirty="0"/>
              <a:t>•	Todos contribuíram, inclusive o poder legislativo.</a:t>
            </a:r>
          </a:p>
          <a:p>
            <a:pPr lvl="0"/>
            <a:endParaRPr lang="en-US" b="1" dirty="0"/>
          </a:p>
        </p:txBody>
      </p:sp>
      <p:sp>
        <p:nvSpPr>
          <p:cNvPr id="195" name="Google Shape;195;p19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196" name="Google Shape;196;p19"/>
          <p:cNvGrpSpPr/>
          <p:nvPr/>
        </p:nvGrpSpPr>
        <p:grpSpPr>
          <a:xfrm>
            <a:off x="6289344" y="3997859"/>
            <a:ext cx="369505" cy="369505"/>
            <a:chOff x="2594050" y="1631825"/>
            <a:chExt cx="439625" cy="439625"/>
          </a:xfrm>
        </p:grpSpPr>
        <p:sp>
          <p:nvSpPr>
            <p:cNvPr id="197" name="Google Shape;197;p19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9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9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13675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1"/>
          <p:cNvSpPr txBox="1">
            <a:spLocks noGrp="1"/>
          </p:cNvSpPr>
          <p:nvPr>
            <p:ph type="body" idx="1"/>
          </p:nvPr>
        </p:nvSpPr>
        <p:spPr>
          <a:xfrm>
            <a:off x="1069625" y="1958050"/>
            <a:ext cx="22368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b="1" dirty="0"/>
              <a:t>Situação 01</a:t>
            </a:r>
            <a:endParaRPr b="1" dirty="0"/>
          </a:p>
          <a:p>
            <a:pPr marL="0" lvl="0" indent="0">
              <a:buNone/>
            </a:pPr>
            <a:r>
              <a:rPr lang="pt-BR" dirty="0"/>
              <a:t>• </a:t>
            </a:r>
            <a:r>
              <a:rPr lang="pt-BR" sz="2400" b="1" dirty="0"/>
              <a:t>Um déficit de um pouco mais de 210 milhões em Dez. de 2020</a:t>
            </a:r>
            <a:endParaRPr b="1" dirty="0"/>
          </a:p>
        </p:txBody>
      </p:sp>
      <p:sp>
        <p:nvSpPr>
          <p:cNvPr id="225" name="Google Shape;225;p21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pt-BR" dirty="0"/>
              <a:t>4. Qual a situação atual do ICAPREV?</a:t>
            </a:r>
            <a:endParaRPr dirty="0"/>
          </a:p>
        </p:txBody>
      </p:sp>
      <p:sp>
        <p:nvSpPr>
          <p:cNvPr id="226" name="Google Shape;226;p21"/>
          <p:cNvSpPr txBox="1">
            <a:spLocks noGrp="1"/>
          </p:cNvSpPr>
          <p:nvPr>
            <p:ph type="body" idx="2"/>
          </p:nvPr>
        </p:nvSpPr>
        <p:spPr>
          <a:xfrm>
            <a:off x="3440857" y="1958050"/>
            <a:ext cx="2236800" cy="13362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b="1" dirty="0"/>
              <a:t>Situação 02</a:t>
            </a:r>
            <a:endParaRPr b="1" dirty="0"/>
          </a:p>
          <a:p>
            <a:pPr marL="0" lvl="0" indent="0">
              <a:buNone/>
            </a:pPr>
            <a:r>
              <a:rPr lang="pt-BR" dirty="0"/>
              <a:t>• </a:t>
            </a:r>
            <a:r>
              <a:rPr lang="pt-BR" sz="1800" b="1" dirty="0"/>
              <a:t>As receitas menores do que as despesas</a:t>
            </a:r>
            <a:r>
              <a:rPr lang="en" dirty="0"/>
              <a:t>.</a:t>
            </a:r>
            <a:endParaRPr dirty="0"/>
          </a:p>
        </p:txBody>
      </p:sp>
      <p:sp>
        <p:nvSpPr>
          <p:cNvPr id="227" name="Google Shape;227;p21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228" name="Google Shape;228;p21"/>
          <p:cNvPicPr preferRelativeResize="0"/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6372150" y="1559007"/>
            <a:ext cx="3034500" cy="2025385"/>
          </a:xfrm>
          <a:prstGeom prst="ellipse">
            <a:avLst/>
          </a:prstGeom>
          <a:noFill/>
          <a:ln>
            <a:noFill/>
          </a:ln>
        </p:spPr>
      </p:pic>
      <p:sp>
        <p:nvSpPr>
          <p:cNvPr id="233" name="Google Shape;233;p21"/>
          <p:cNvSpPr/>
          <p:nvPr/>
        </p:nvSpPr>
        <p:spPr>
          <a:xfrm>
            <a:off x="6454511" y="367001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226;p21">
            <a:extLst>
              <a:ext uri="{FF2B5EF4-FFF2-40B4-BE49-F238E27FC236}">
                <a16:creationId xmlns:a16="http://schemas.microsoft.com/office/drawing/2014/main" id="{ADFF6640-848F-4164-819F-5D2B5414CEFD}"/>
              </a:ext>
            </a:extLst>
          </p:cNvPr>
          <p:cNvSpPr txBox="1">
            <a:spLocks/>
          </p:cNvSpPr>
          <p:nvPr/>
        </p:nvSpPr>
        <p:spPr>
          <a:xfrm>
            <a:off x="3475566" y="3267250"/>
            <a:ext cx="3159149" cy="133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 Light"/>
              <a:buChar char="￮"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 Light"/>
              <a:buChar char="￮"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 Light"/>
              <a:buChar char="￮"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 Light"/>
              <a:buChar char="●"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 Light"/>
              <a:buChar char="○"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 Light"/>
              <a:buChar char="■"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 Light"/>
              <a:buChar char="●"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 Light"/>
              <a:buChar char="○"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 Light"/>
              <a:buChar char="■"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marL="0" indent="0">
              <a:buFont typeface="Poppins Light"/>
              <a:buNone/>
            </a:pPr>
            <a:r>
              <a:rPr lang="pt-BR" b="1" dirty="0"/>
              <a:t>Situação 03</a:t>
            </a:r>
          </a:p>
          <a:p>
            <a:pPr marL="0" indent="0">
              <a:buNone/>
            </a:pPr>
            <a:r>
              <a:rPr lang="pt-BR" sz="1800" b="1" dirty="0"/>
              <a:t>•Uma crescente de novos aposentados com provento integral.</a:t>
            </a:r>
            <a:endParaRPr lang="pt-B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4"/>
          <p:cNvSpPr txBox="1">
            <a:spLocks noGrp="1"/>
          </p:cNvSpPr>
          <p:nvPr>
            <p:ph type="title" idx="4294967295"/>
          </p:nvPr>
        </p:nvSpPr>
        <p:spPr>
          <a:xfrm>
            <a:off x="2301276" y="3029853"/>
            <a:ext cx="4754100" cy="1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pt-BR" sz="2800" dirty="0">
                <a:solidFill>
                  <a:srgbClr val="FFFFFF"/>
                </a:solidFill>
              </a:rPr>
              <a:t>5. Qual o papel do concurso público cobrado de forma intensa pelo sindicato nesse cenário?</a:t>
            </a:r>
            <a:endParaRPr sz="2800" dirty="0">
              <a:solidFill>
                <a:srgbClr val="FFFFFF"/>
              </a:solidFill>
            </a:endParaRPr>
          </a:p>
        </p:txBody>
      </p:sp>
      <p:sp>
        <p:nvSpPr>
          <p:cNvPr id="264" name="Google Shape;264;p24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ymbelin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EFEFEF"/>
      </a:lt2>
      <a:accent1>
        <a:srgbClr val="485364"/>
      </a:accent1>
      <a:accent2>
        <a:srgbClr val="63728A"/>
      </a:accent2>
      <a:accent3>
        <a:srgbClr val="8B9AB3"/>
      </a:accent3>
      <a:accent4>
        <a:srgbClr val="9E8473"/>
      </a:accent4>
      <a:accent5>
        <a:srgbClr val="CAAE9C"/>
      </a:accent5>
      <a:accent6>
        <a:srgbClr val="DFCEC3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806</Words>
  <Application>Microsoft Office PowerPoint</Application>
  <PresentationFormat>Apresentação na tela (16:9)</PresentationFormat>
  <Paragraphs>104</Paragraphs>
  <Slides>20</Slides>
  <Notes>20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4" baseType="lpstr">
      <vt:lpstr>Poppins</vt:lpstr>
      <vt:lpstr>Poppins Light</vt:lpstr>
      <vt:lpstr>Arial</vt:lpstr>
      <vt:lpstr>Cymbeline template</vt:lpstr>
      <vt:lpstr>Déficit do ICAPREV e Reforma da Previdência</vt:lpstr>
      <vt:lpstr>Visão Geral e proposições</vt:lpstr>
      <vt:lpstr>Atenção!</vt:lpstr>
      <vt:lpstr>ORIGEM DO PROBLEMA</vt:lpstr>
      <vt:lpstr>Apresentação do PowerPoint</vt:lpstr>
      <vt:lpstr>Apresentação do PowerPoint</vt:lpstr>
      <vt:lpstr>2. A partir de quando se identificou que o ICAPREV teria problemas para cumprir suas obrigações com aposentados e pensionistas?</vt:lpstr>
      <vt:lpstr>4. Qual a situação atual do ICAPREV?</vt:lpstr>
      <vt:lpstr>5. Qual o papel do concurso público cobrado de forma intensa pelo sindicato nesse cenário?</vt:lpstr>
      <vt:lpstr>• Otimizar as receitas mitigando a diferença entre receita e despesas</vt:lpstr>
      <vt:lpstr>6. Quais outras ações além do concurso público que poderá dirimir de forma efetiva essa situação difícil do ICAPREV?</vt:lpstr>
      <vt:lpstr>7. Qual o papel do sindicato em toda essa construção de saídas viáveis para sanear a previdência dos servidores?</vt:lpstr>
      <vt:lpstr>• Mediar e apontar mecanismos que possam mitigar a parte do servidor.</vt:lpstr>
      <vt:lpstr>Atores políticos do debate</vt:lpstr>
      <vt:lpstr>Atores</vt:lpstr>
      <vt:lpstr>• Deverá ocorrer audiências publicas para que a sociedade como um todo pode participar se inteirar e deliberar sobre a questão. </vt:lpstr>
      <vt:lpstr>9. E finalmente...</vt:lpstr>
      <vt:lpstr>Marcando posição...</vt:lpstr>
      <vt:lpstr>Obrigado a tod@s!</vt:lpstr>
      <vt:lpstr>SINDSERPUMI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Déficit ICAPREV e Reforma da Previdência</dc:title>
  <dc:creator>SINSERPUMI FORMAÇÃO</dc:creator>
  <cp:lastModifiedBy>sindi</cp:lastModifiedBy>
  <cp:revision>51</cp:revision>
  <dcterms:modified xsi:type="dcterms:W3CDTF">2021-10-20T10:50:59Z</dcterms:modified>
</cp:coreProperties>
</file>