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97" r:id="rId6"/>
    <p:sldId id="261" r:id="rId7"/>
    <p:sldId id="262" r:id="rId8"/>
    <p:sldId id="296" r:id="rId9"/>
    <p:sldId id="263" r:id="rId10"/>
    <p:sldId id="265" r:id="rId11"/>
    <p:sldId id="264" r:id="rId12"/>
    <p:sldId id="267" r:id="rId13"/>
    <p:sldId id="278" r:id="rId14"/>
    <p:sldId id="281" r:id="rId15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Barlow" panose="00000500000000000000" pitchFamily="2" charset="0"/>
      <p:regular r:id="rId18"/>
      <p:bold r:id="rId19"/>
      <p:italic r:id="rId20"/>
      <p:boldItalic r:id="rId21"/>
    </p:embeddedFont>
    <p:embeddedFont>
      <p:font typeface="Barlow Light" panose="00000400000000000000" pitchFamily="2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iriam Libre" panose="00000500000000000000" pitchFamily="2" charset="-79"/>
      <p:regular r:id="rId30"/>
      <p:bold r:id="rId31"/>
    </p:embeddedFont>
    <p:embeddedFont>
      <p:font typeface="Work Sans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908D26-7AD2-4BE2-8D46-7E80C61A5C3D}">
  <a:tblStyle styleId="{D5908D26-7AD2-4BE2-8D46-7E80C61A5C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9EC53F3-C09D-45E3-81C7-79E32D511B3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dcac64e18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dcac64e18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046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367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63" name="Google Shape;63;p4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sz="7200" b="1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p4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65" name="Google Shape;65;p4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6" name="Google Shape;66;p4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9" name="Google Shape;79;p4"/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0914063" y="1881188"/>
              <a:ext cx="6795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2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2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3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6405913" y="-12"/>
            <a:ext cx="2347900" cy="2270150"/>
            <a:chOff x="6545263" y="855663"/>
            <a:chExt cx="2347900" cy="2270150"/>
          </a:xfrm>
        </p:grpSpPr>
        <p:sp>
          <p:nvSpPr>
            <p:cNvPr id="151" name="Google Shape;151;p7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234363" y="2009775"/>
              <a:ext cx="658800" cy="54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320088" y="2133600"/>
              <a:ext cx="27000" cy="3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389938" y="2620963"/>
              <a:ext cx="81000" cy="4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518525" y="2620963"/>
              <a:ext cx="58800" cy="25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7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65" name="Google Shape;165;p7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8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88" name="Google Shape;188;p8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89" name="Google Shape;189;p8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8"/>
          <p:cNvGrpSpPr/>
          <p:nvPr/>
        </p:nvGrpSpPr>
        <p:grpSpPr>
          <a:xfrm rot="10800000">
            <a:off x="6518888" y="-12"/>
            <a:ext cx="1551087" cy="2468625"/>
            <a:chOff x="715963" y="3538538"/>
            <a:chExt cx="1551087" cy="2468625"/>
          </a:xfrm>
        </p:grpSpPr>
        <p:sp>
          <p:nvSpPr>
            <p:cNvPr id="208" name="Google Shape;208;p8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 typ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lendarr.com/brasil/dia-do-servidor-public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PLANOS DE CARREIRA E PREVIDÊNCIA - REFORMAS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"/>
          <p:cNvSpPr txBox="1">
            <a:spLocks noGrp="1"/>
          </p:cNvSpPr>
          <p:nvPr>
            <p:ph type="title" idx="4294967295"/>
          </p:nvPr>
        </p:nvSpPr>
        <p:spPr>
          <a:xfrm>
            <a:off x="457200" y="1729975"/>
            <a:ext cx="35379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2. Magistério</a:t>
            </a:r>
            <a:endParaRPr b="1" dirty="0"/>
          </a:p>
        </p:txBody>
      </p:sp>
      <p:sp>
        <p:nvSpPr>
          <p:cNvPr id="317" name="Google Shape;317;p22"/>
          <p:cNvSpPr txBox="1">
            <a:spLocks noGrp="1"/>
          </p:cNvSpPr>
          <p:nvPr>
            <p:ph type="body" idx="4294967295"/>
          </p:nvPr>
        </p:nvSpPr>
        <p:spPr>
          <a:xfrm>
            <a:off x="457200" y="2640163"/>
            <a:ext cx="3537900" cy="18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Arial Black" panose="020B0A04020102020204" pitchFamily="34" charset="0"/>
              </a:rPr>
              <a:t>Tabelas reconstruídas: o que era, o que seria na carreira anterior, o que propomos. </a:t>
            </a:r>
            <a:endParaRPr b="1" dirty="0">
              <a:latin typeface="Arial Black" panose="020B0A04020102020204" pitchFamily="34" charset="0"/>
            </a:endParaRPr>
          </a:p>
        </p:txBody>
      </p:sp>
      <p:sp>
        <p:nvSpPr>
          <p:cNvPr id="318" name="Google Shape;318;p22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3113022-E6CC-471F-B1A6-AF411F7A1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270" y="361940"/>
            <a:ext cx="1194920" cy="15546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F0D4F2D-BA1D-401A-9B2A-4FADA6A7B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34" y="1586693"/>
            <a:ext cx="6294008" cy="312106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37E7C6A-F3A5-4456-AB89-2C38A8296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97" y="337055"/>
            <a:ext cx="5230821" cy="10120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 txBox="1">
            <a:spLocks noGrp="1"/>
          </p:cNvSpPr>
          <p:nvPr>
            <p:ph type="title"/>
          </p:nvPr>
        </p:nvSpPr>
        <p:spPr>
          <a:xfrm>
            <a:off x="477224" y="446812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/>
              <a:t>DISCUSSÃO RECONSTRUÇÃO DA CARREIRA DO MAGISTÉRIO</a:t>
            </a:r>
          </a:p>
        </p:txBody>
      </p:sp>
      <p:sp>
        <p:nvSpPr>
          <p:cNvPr id="330" name="Google Shape;330;p2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9516F18-C153-4789-9599-7E0D4391C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01" y="1847445"/>
            <a:ext cx="6365150" cy="21446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5"/>
          <p:cNvSpPr txBox="1">
            <a:spLocks noGrp="1"/>
          </p:cNvSpPr>
          <p:nvPr>
            <p:ph type="ctrTitle" idx="4294967295"/>
          </p:nvPr>
        </p:nvSpPr>
        <p:spPr>
          <a:xfrm>
            <a:off x="385450" y="484809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OBRIGADO!</a:t>
            </a:r>
            <a:endParaRPr sz="6000" b="1" dirty="0"/>
          </a:p>
        </p:txBody>
      </p:sp>
      <p:sp>
        <p:nvSpPr>
          <p:cNvPr id="497" name="Google Shape;497;p35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25"/>
            <a:ext cx="486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 b="1" dirty="0"/>
              <a:t>Alguma</a:t>
            </a:r>
            <a:r>
              <a:rPr lang="en" sz="3600" b="1" dirty="0"/>
              <a:t> questão?</a:t>
            </a:r>
            <a:endParaRPr sz="3600" b="1" dirty="0"/>
          </a:p>
        </p:txBody>
      </p:sp>
      <p:sp>
        <p:nvSpPr>
          <p:cNvPr id="499" name="Google Shape;499;p35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0BA79DE-CC93-4D3E-9412-1677A6CC2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13" y="771234"/>
            <a:ext cx="8504657" cy="29202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rial Black" panose="020B0A04020102020204" pitchFamily="34" charset="0"/>
              </a:rPr>
              <a:t>ELEMENTOS DE REFORMA NOS PLANOS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246" name="Google Shape;246;p14"/>
          <p:cNvSpPr txBox="1">
            <a:spLocks noGrp="1"/>
          </p:cNvSpPr>
          <p:nvPr>
            <p:ph type="body" idx="2"/>
          </p:nvPr>
        </p:nvSpPr>
        <p:spPr>
          <a:xfrm>
            <a:off x="3101651" y="1519900"/>
            <a:ext cx="24942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000000"/>
                </a:solidFill>
                <a:latin typeface="Arial Black" panose="020B0A04020102020204" pitchFamily="34" charset="0"/>
              </a:rPr>
              <a:t>MAGISTÉRIO</a:t>
            </a:r>
            <a:endParaRPr sz="16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  <a:r>
              <a:rPr lang="pt-BR" sz="1200" b="1" dirty="0">
                <a:solidFill>
                  <a:srgbClr val="000000"/>
                </a:solidFill>
                <a:latin typeface="Arial Black" panose="020B0A04020102020204" pitchFamily="34" charset="0"/>
              </a:rPr>
              <a:t>. Modificações em artigos pontuais e acréscimos: 7º, 10º, 40, 50-A, 76.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000000"/>
                </a:solidFill>
                <a:latin typeface="Arial Black" panose="020B0A04020102020204" pitchFamily="34" charset="0"/>
              </a:rPr>
              <a:t>2. Tabela da carreira e salários: novos espaçamento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000000"/>
              </a:solidFill>
            </a:endParaRPr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457200" y="1519900"/>
            <a:ext cx="24942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 b="1" dirty="0">
                <a:solidFill>
                  <a:srgbClr val="000000"/>
                </a:solidFill>
                <a:latin typeface="Arial Black" panose="020B0A04020102020204" pitchFamily="34" charset="0"/>
              </a:rPr>
              <a:t>ATIVIDADES MEIO E SAÚDE</a:t>
            </a:r>
            <a:endParaRPr sz="1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b="1" dirty="0">
                <a:solidFill>
                  <a:srgbClr val="000000"/>
                </a:solidFill>
                <a:latin typeface="Arial Black" panose="020B0A04020102020204" pitchFamily="34" charset="0"/>
              </a:rPr>
              <a:t>Atualização da Carreira: Classes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b="1" dirty="0">
                <a:solidFill>
                  <a:srgbClr val="000000"/>
                </a:solidFill>
                <a:latin typeface="Arial Black" panose="020B0A04020102020204" pitchFamily="34" charset="0"/>
              </a:rPr>
              <a:t>Atualizações pontuais nas leis de suporte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b="1" dirty="0">
                <a:solidFill>
                  <a:srgbClr val="000000"/>
                </a:solidFill>
                <a:latin typeface="Arial Black" panose="020B0A04020102020204" pitchFamily="34" charset="0"/>
              </a:rPr>
              <a:t>Reforma na Carreira das categorias de nível superior e os espaçamentos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b="1" dirty="0">
                <a:solidFill>
                  <a:srgbClr val="000000"/>
                </a:solidFill>
                <a:latin typeface="Arial Black" panose="020B0A04020102020204" pitchFamily="34" charset="0"/>
              </a:rPr>
              <a:t>Ajustes nas tabelas salariais</a:t>
            </a:r>
          </a:p>
        </p:txBody>
      </p:sp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>
            <a:spLocks noGrp="1"/>
          </p:cNvSpPr>
          <p:nvPr>
            <p:ph type="ctrTitle" idx="4294967295"/>
          </p:nvPr>
        </p:nvSpPr>
        <p:spPr>
          <a:xfrm>
            <a:off x="685800" y="440350"/>
            <a:ext cx="3297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ATENÇÃO!</a:t>
            </a:r>
            <a:endParaRPr sz="4800" b="1" dirty="0"/>
          </a:p>
        </p:txBody>
      </p:sp>
      <p:sp>
        <p:nvSpPr>
          <p:cNvPr id="255" name="Google Shape;255;p15"/>
          <p:cNvSpPr txBox="1">
            <a:spLocks noGrp="1"/>
          </p:cNvSpPr>
          <p:nvPr>
            <p:ph type="subTitle" idx="4294967295"/>
          </p:nvPr>
        </p:nvSpPr>
        <p:spPr>
          <a:xfrm>
            <a:off x="685800" y="1553430"/>
            <a:ext cx="3297300" cy="319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A5B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atividade meio, a reforma cuida de conflitos no plano, carreira de nível superior e algumas faltas.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lang="pt-BR" sz="1800" b="1" dirty="0">
              <a:solidFill>
                <a:srgbClr val="A5B0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A5B0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magistério, a reforma cuida da reconstrução da carreira e ajustes em alguns pontos (progressão, formação stricto sensu).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b="1" dirty="0"/>
          </a:p>
        </p:txBody>
      </p:sp>
      <p:sp>
        <p:nvSpPr>
          <p:cNvPr id="256" name="Google Shape;256;p15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5748E97-1624-4A15-A50D-E3E3BC709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93458" y="2689805"/>
            <a:ext cx="3499147" cy="1864431"/>
          </a:xfrm>
          <a:prstGeom prst="rect">
            <a:avLst/>
          </a:prstGeom>
        </p:spPr>
      </p:pic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1837072" y="1618981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1.ATIVIDADES MEIO E SAÚDE</a:t>
            </a:r>
            <a:endParaRPr b="1" dirty="0"/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1"/>
          </p:nvPr>
        </p:nvSpPr>
        <p:spPr>
          <a:xfrm>
            <a:off x="2232557" y="2944619"/>
            <a:ext cx="3100331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ial Black" panose="020B0A04020102020204" pitchFamily="34" charset="0"/>
              </a:rPr>
              <a:t>CARREIRA E SALÁRIOS</a:t>
            </a:r>
            <a:endParaRPr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B52F52D-4719-4CF2-8884-D0B304D42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294" y="548109"/>
            <a:ext cx="6487488" cy="189584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CD96800-3473-4323-A938-F9A77C733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294" y="2766325"/>
            <a:ext cx="6493116" cy="1491066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613350FB-9E32-4118-B799-B2AFDA2E495F}"/>
              </a:ext>
            </a:extLst>
          </p:cNvPr>
          <p:cNvCxnSpPr>
            <a:cxnSpLocks/>
          </p:cNvCxnSpPr>
          <p:nvPr/>
        </p:nvCxnSpPr>
        <p:spPr>
          <a:xfrm flipV="1">
            <a:off x="3358296" y="3202827"/>
            <a:ext cx="3423994" cy="8801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A919436-4D07-4221-BE38-A7F40515D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4855" y="3083699"/>
            <a:ext cx="2302732" cy="73433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DD96DC5-D8DF-480C-96E2-2A965D43A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1387" y="3133989"/>
            <a:ext cx="1045992" cy="36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4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8444BED-02DA-4E6A-BCBB-0081F3DF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206" y="1257280"/>
            <a:ext cx="6487487" cy="19728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>
            <a:spLocks noGrp="1"/>
          </p:cNvSpPr>
          <p:nvPr>
            <p:ph type="ctrTitle" idx="4294967295"/>
          </p:nvPr>
        </p:nvSpPr>
        <p:spPr>
          <a:xfrm>
            <a:off x="454550" y="1583350"/>
            <a:ext cx="2229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/>
              <a:t>Tabelas nível Superior</a:t>
            </a:r>
            <a:endParaRPr sz="3600" b="1" dirty="0"/>
          </a:p>
        </p:txBody>
      </p:sp>
      <p:sp>
        <p:nvSpPr>
          <p:cNvPr id="281" name="Google Shape;281;p19"/>
          <p:cNvSpPr txBox="1">
            <a:spLocks noGrp="1"/>
          </p:cNvSpPr>
          <p:nvPr>
            <p:ph type="subTitle" idx="4294967295"/>
          </p:nvPr>
        </p:nvSpPr>
        <p:spPr>
          <a:xfrm>
            <a:off x="454550" y="2725750"/>
            <a:ext cx="2229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Criação da carreira para o sistema</a:t>
            </a:r>
            <a:endParaRPr sz="1800" b="1" dirty="0"/>
          </a:p>
        </p:txBody>
      </p:sp>
      <p:sp>
        <p:nvSpPr>
          <p:cNvPr id="294" name="Google Shape;294;p1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C342319-02B3-4793-8ADF-0F08841EC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157" y="1285483"/>
            <a:ext cx="6157494" cy="297281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F2C0A38-571F-461F-A412-EFAC9F9D6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887" y="3118150"/>
            <a:ext cx="981541" cy="15668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78CC32-4803-4A47-ABA0-0D5EA0320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16" y="1066395"/>
            <a:ext cx="6962235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6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Tabelas para a classe médica</a:t>
            </a:r>
            <a:endParaRPr dirty="0"/>
          </a:p>
        </p:txBody>
      </p:sp>
      <p:sp>
        <p:nvSpPr>
          <p:cNvPr id="302" name="Google Shape;302;p2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2CA864C-E3F6-4EFE-810E-838E88224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33" y="1641915"/>
            <a:ext cx="5780338" cy="30275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DADBE6"/>
      </a:lt2>
      <a:accent1>
        <a:srgbClr val="A5B0FE"/>
      </a:accent1>
      <a:accent2>
        <a:srgbClr val="8184D9"/>
      </a:accent2>
      <a:accent3>
        <a:srgbClr val="6463BD"/>
      </a:accent3>
      <a:accent4>
        <a:srgbClr val="4F4A9E"/>
      </a:accent4>
      <a:accent5>
        <a:srgbClr val="212121"/>
      </a:accent5>
      <a:accent6>
        <a:srgbClr val="FFA500"/>
      </a:accent6>
      <a:hlink>
        <a:srgbClr val="6463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182</Words>
  <Application>Microsoft Office PowerPoint</Application>
  <PresentationFormat>Apresentação na tela (16:9)</PresentationFormat>
  <Paragraphs>35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Miriam Libre</vt:lpstr>
      <vt:lpstr>Barlow</vt:lpstr>
      <vt:lpstr>Barlow Light</vt:lpstr>
      <vt:lpstr>Arial Black</vt:lpstr>
      <vt:lpstr>Calibri</vt:lpstr>
      <vt:lpstr>Arial</vt:lpstr>
      <vt:lpstr>Work Sans</vt:lpstr>
      <vt:lpstr>Roderigo template</vt:lpstr>
      <vt:lpstr>PLANOS DE CARREIRA E PREVIDÊNCIA - REFORMAS</vt:lpstr>
      <vt:lpstr>ELEMENTOS DE REFORMA NOS PLANOS</vt:lpstr>
      <vt:lpstr>ATENÇÃO!</vt:lpstr>
      <vt:lpstr>1.ATIVIDADES MEIO E SAÚDE</vt:lpstr>
      <vt:lpstr>Apresentação do PowerPoint</vt:lpstr>
      <vt:lpstr>Apresentação do PowerPoint</vt:lpstr>
      <vt:lpstr>Tabelas nível Superior</vt:lpstr>
      <vt:lpstr>Apresentação do PowerPoint</vt:lpstr>
      <vt:lpstr>Tabelas para a classe médica</vt:lpstr>
      <vt:lpstr>2. Magistério</vt:lpstr>
      <vt:lpstr>Apresentação do PowerPoint</vt:lpstr>
      <vt:lpstr>DISCUSSÃO RECONSTRUÇÃO DA CARREIRA DO MAGISTÉRIO</vt:lpstr>
      <vt:lpstr>OBRIGADO!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SINDICATOS DOS SERVIDORES PUBLICOS MUNICIPAIS DE ICAPUI SINDSERPUMI</dc:creator>
  <cp:lastModifiedBy>sindi</cp:lastModifiedBy>
  <cp:revision>13</cp:revision>
  <dcterms:modified xsi:type="dcterms:W3CDTF">2021-10-18T12:52:37Z</dcterms:modified>
</cp:coreProperties>
</file>