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CRESCIMENTO</a:t>
            </a:r>
            <a:r>
              <a:rPr lang="pt-BR" b="1" baseline="0"/>
              <a:t> DO FUNDEB 2019-2020</a:t>
            </a:r>
            <a:endParaRPr lang="pt-BR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'FUNDEB 2020'!$D$19:$D$20</c:f>
              <c:strCache>
                <c:ptCount val="2"/>
                <c:pt idx="0">
                  <c:v>Jan/dez 2019</c:v>
                </c:pt>
                <c:pt idx="1">
                  <c:v>Jan/dez 2020</c:v>
                </c:pt>
              </c:strCache>
            </c:strRef>
          </c:cat>
          <c:val>
            <c:numRef>
              <c:f>'FUNDEB 2020'!$E$19:$E$20</c:f>
              <c:numCache>
                <c:formatCode>_(* #,##0.00_);_(* \(#,##0.00\);_(* "-"??_);_(@_)</c:formatCode>
                <c:ptCount val="2"/>
                <c:pt idx="0">
                  <c:v>16360738.970000001</c:v>
                </c:pt>
                <c:pt idx="1">
                  <c:v>16193959.039999999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D-4770-B897-743A04B6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175984"/>
        <c:axId val="1"/>
      </c:barChart>
      <c:catAx>
        <c:axId val="4781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8175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 EVOLUÇAÕ DO FUNDEB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'FUNDEB 2019'!$B$75</c:f>
              <c:strCache>
                <c:ptCount val="1"/>
                <c:pt idx="0">
                  <c:v> TOTAL 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'FUNDEB 2019'!$A$76:$A$79</c:f>
              <c:strCache>
                <c:ptCount val="4"/>
                <c:pt idx="0">
                  <c:v>RECEITA TOTAL FUNDEB 2017</c:v>
                </c:pt>
                <c:pt idx="1">
                  <c:v>RECEITA TOTAL FUNDEB 2018</c:v>
                </c:pt>
                <c:pt idx="2">
                  <c:v>RECEITA TOTAL FUNDEB 2019</c:v>
                </c:pt>
                <c:pt idx="3">
                  <c:v>RECEITA TOTAL FUNDEB 2020</c:v>
                </c:pt>
              </c:strCache>
            </c:strRef>
          </c:cat>
          <c:val>
            <c:numRef>
              <c:f>'FUNDEB 2019'!$B$76:$B$79</c:f>
              <c:numCache>
                <c:formatCode>_(* #,##0.00_);_(* \(#,##0.00\);_(* "-"??_);_(@_)</c:formatCode>
                <c:ptCount val="4"/>
                <c:pt idx="0">
                  <c:v>13041453.549999999</c:v>
                </c:pt>
                <c:pt idx="1">
                  <c:v>14270155.84</c:v>
                </c:pt>
                <c:pt idx="2">
                  <c:v>16360738.970000001</c:v>
                </c:pt>
                <c:pt idx="3">
                  <c:v>16193959.039999999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B-4532-9E10-2A4A2E3DCE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50684904"/>
        <c:axId val="450680640"/>
      </c:barChart>
      <c:catAx>
        <c:axId val="450684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0680640"/>
        <c:crosses val="autoZero"/>
        <c:auto val="1"/>
        <c:lblAlgn val="ctr"/>
        <c:lblOffset val="100"/>
        <c:noMultiLvlLbl val="0"/>
      </c:catAx>
      <c:valAx>
        <c:axId val="45068064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068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 CRESCIMENTO %  FUNDEB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'FUNDEB 2019'!$B$100</c:f>
              <c:strCache>
                <c:ptCount val="1"/>
                <c:pt idx="0">
                  <c:v> %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.222222222222222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12-4117-B7E0-60EB6581D171}"/>
                </c:ext>
              </c:extLst>
            </c:dLbl>
            <c:dLbl>
              <c:idx val="3"/>
              <c:layout>
                <c:manualLayout>
                  <c:x val="-9.8515519823689577E-17"/>
                  <c:y val="0.13425925925925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12-4117-B7E0-60EB6581D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'FUNDEB 2019'!$A$101:$A$104</c:f>
              <c:strCache>
                <c:ptCount val="4"/>
                <c:pt idx="0">
                  <c:v>CRESCIMENTO FUNDEB 16-17</c:v>
                </c:pt>
                <c:pt idx="1">
                  <c:v>CRESCIMENTO FUNDEB 17-18</c:v>
                </c:pt>
                <c:pt idx="2">
                  <c:v>CRESCIMENTO FUNDEB 18-19</c:v>
                </c:pt>
                <c:pt idx="3">
                  <c:v>CRESCIMENTO FUNDEB 19-20</c:v>
                </c:pt>
              </c:strCache>
            </c:strRef>
          </c:cat>
          <c:val>
            <c:numRef>
              <c:f>'FUNDEB 2019'!$B$101:$B$104</c:f>
              <c:numCache>
                <c:formatCode>_(* #,##0.00_);_(* \(#,##0.00\);_(* "-"??_);_(@_)</c:formatCode>
                <c:ptCount val="4"/>
                <c:pt idx="0">
                  <c:v>-3.5586742278828587</c:v>
                </c:pt>
                <c:pt idx="1">
                  <c:v>9.4215133711073253</c:v>
                </c:pt>
                <c:pt idx="2">
                  <c:v>14.65003713652507</c:v>
                </c:pt>
                <c:pt idx="3">
                  <c:v>-1.0193911797371678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2-4117-B7E0-60EB6581D1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11563968"/>
        <c:axId val="511580696"/>
      </c:barChart>
      <c:catAx>
        <c:axId val="5115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1580696"/>
        <c:crosses val="autoZero"/>
        <c:auto val="1"/>
        <c:lblAlgn val="ctr"/>
        <c:lblOffset val="100"/>
        <c:noMultiLvlLbl val="0"/>
      </c:catAx>
      <c:valAx>
        <c:axId val="5115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15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RECEITA TOTAL FUNDEF/FUNDEB  2020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'FUNDEB 2020'!$A$9</c:f>
              <c:strCache>
                <c:ptCount val="1"/>
                <c:pt idx="0">
                  <c:v>RECEITA TOTAL FUNDEF/FUNDEB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'FUNDEB 2020'!$B$8:$M$8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'FUNDEB 2020'!$B$9:$M$9</c:f>
              <c:numCache>
                <c:formatCode>_("R$"* #,##0.00_);_("R$"* \(#,##0.00\);_("R$"* "-"??_);_(@_)</c:formatCode>
                <c:ptCount val="12"/>
                <c:pt idx="0">
                  <c:v>1999192.83</c:v>
                </c:pt>
                <c:pt idx="1">
                  <c:v>1647317.43</c:v>
                </c:pt>
                <c:pt idx="2" formatCode="&quot;R$&quot;#,##0.00_);[Red]\(&quot;R$&quot;#,##0.00\)">
                  <c:v>1267909.53</c:v>
                </c:pt>
                <c:pt idx="3" formatCode="_-[$R$-416]\ * #,##0.00_-;\-[$R$-416]\ * #,##0.00_-;_-[$R$-416]\ * &quot;-&quot;??_-;_-@_-">
                  <c:v>1192811.82</c:v>
                </c:pt>
                <c:pt idx="4" formatCode="&quot;R$&quot;#,##0.00_);[Red]\(&quot;R$&quot;#,##0.00\)">
                  <c:v>1090872.8</c:v>
                </c:pt>
                <c:pt idx="5" formatCode="_-[$R$-416]\ * #,##0.00_-;\-[$R$-416]\ * #,##0.00_-;_-[$R$-416]\ * &quot;-&quot;??_-;_-@_-">
                  <c:v>1093097.3700000001</c:v>
                </c:pt>
                <c:pt idx="6" formatCode="&quot;R$&quot;#,##0.00_);[Red]\(&quot;R$&quot;#,##0.00\)">
                  <c:v>1139078.48</c:v>
                </c:pt>
                <c:pt idx="7" formatCode="&quot;R$&quot;#,##0.00_);[Red]\(&quot;R$&quot;#,##0.00\)">
                  <c:v>1260084.05</c:v>
                </c:pt>
                <c:pt idx="8" formatCode="&quot;R$&quot;#,##0.00_);[Red]\(&quot;R$&quot;#,##0.00\)">
                  <c:v>1249969.69</c:v>
                </c:pt>
                <c:pt idx="9" formatCode="&quot;R$&quot;#,##0.00_);[Red]\(&quot;R$&quot;#,##0.00\)">
                  <c:v>1328108.22</c:v>
                </c:pt>
                <c:pt idx="10" formatCode="&quot;R$&quot;#,##0.00_);[Red]\(&quot;R$&quot;#,##0.00\)">
                  <c:v>1407107.44</c:v>
                </c:pt>
                <c:pt idx="11" formatCode="&quot;R$&quot;#,##0.00_);[Red]\(&quot;R$&quot;#,##0.00\)">
                  <c:v>1518409.38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4-4306-965D-A4DD772D5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917096"/>
        <c:axId val="1"/>
      </c:barChart>
      <c:catAx>
        <c:axId val="322917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2917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RECEITAL ARRECADADA X PREVISTA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 RECEITA TOTAL'!$A$66</c:f>
              <c:strCache>
                <c:ptCount val="1"/>
                <c:pt idx="0">
                  <c:v>Receita prevista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RECEITA TOTAL'!$B$65:$E$65</c:f>
              <c:strCache>
                <c:ptCount val="4"/>
                <c:pt idx="0">
                  <c:v> 2017 </c:v>
                </c:pt>
                <c:pt idx="1">
                  <c:v> 2018 </c:v>
                </c:pt>
                <c:pt idx="2">
                  <c:v> 2019 </c:v>
                </c:pt>
                <c:pt idx="3">
                  <c:v> 2020 </c:v>
                </c:pt>
              </c:strCache>
            </c:strRef>
          </c:cat>
          <c:val>
            <c:numRef>
              <c:f>' RECEITA TOTAL'!$B$66:$E$66</c:f>
              <c:numCache>
                <c:formatCode>_(* #,##0.00_);_(* \(#,##0.00\);_(* "-"??_);_(@_)</c:formatCode>
                <c:ptCount val="4"/>
                <c:pt idx="0">
                  <c:v>82734793.530000001</c:v>
                </c:pt>
                <c:pt idx="1">
                  <c:v>84000000</c:v>
                </c:pt>
                <c:pt idx="2">
                  <c:v>91282091.849999994</c:v>
                </c:pt>
                <c:pt idx="3">
                  <c:v>99853732.430000007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A-44A4-90DF-1B3D9515CA1F}"/>
            </c:ext>
          </c:extLst>
        </c:ser>
        <c:ser>
          <c:idx val="1"/>
          <c:order val="1"/>
          <c:tx>
            <c:strRef>
              <c:f>' RECEITA TOTAL'!$A$67</c:f>
              <c:strCache>
                <c:ptCount val="1"/>
                <c:pt idx="0">
                  <c:v>Receita arrecada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RECEITA TOTAL'!$B$65:$E$65</c:f>
              <c:strCache>
                <c:ptCount val="4"/>
                <c:pt idx="0">
                  <c:v> 2017 </c:v>
                </c:pt>
                <c:pt idx="1">
                  <c:v> 2018 </c:v>
                </c:pt>
                <c:pt idx="2">
                  <c:v> 2019 </c:v>
                </c:pt>
                <c:pt idx="3">
                  <c:v> 2020 </c:v>
                </c:pt>
              </c:strCache>
            </c:strRef>
          </c:cat>
          <c:val>
            <c:numRef>
              <c:f>' RECEITA TOTAL'!$B$67:$E$67</c:f>
              <c:numCache>
                <c:formatCode>_(* #,##0.00_);_(* \(#,##0.00\);_(* "-"??_);_(@_)</c:formatCode>
                <c:ptCount val="4"/>
                <c:pt idx="0">
                  <c:v>76832550.849999994</c:v>
                </c:pt>
                <c:pt idx="1">
                  <c:v>83533775.469999999</c:v>
                </c:pt>
                <c:pt idx="2">
                  <c:v>79243806.370000005</c:v>
                </c:pt>
                <c:pt idx="3">
                  <c:v>96300846.090000004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A-44A4-90DF-1B3D9515CA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5799576"/>
        <c:axId val="415809744"/>
      </c:barChart>
      <c:catAx>
        <c:axId val="41579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809744"/>
        <c:crosses val="autoZero"/>
        <c:auto val="1"/>
        <c:lblAlgn val="ctr"/>
        <c:lblOffset val="100"/>
        <c:noMultiLvlLbl val="0"/>
      </c:catAx>
      <c:valAx>
        <c:axId val="41580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79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VARIAÇÃO</a:t>
            </a:r>
            <a:r>
              <a:rPr lang="pt-BR" baseline="0"/>
              <a:t> PREVISTA E ARRECADADA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RECEITA TOTAL'!$A$76</c:f>
              <c:strCache>
                <c:ptCount val="1"/>
                <c:pt idx="0">
                  <c:v>Variação prevista/arrecadada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RECEITA TOTAL'!$B$75:$E$75</c:f>
              <c:strCache>
                <c:ptCount val="4"/>
                <c:pt idx="0">
                  <c:v> 2017 </c:v>
                </c:pt>
                <c:pt idx="1">
                  <c:v> 2018 </c:v>
                </c:pt>
                <c:pt idx="2">
                  <c:v> 2019 </c:v>
                </c:pt>
                <c:pt idx="3">
                  <c:v> 2020 </c:v>
                </c:pt>
              </c:strCache>
            </c:strRef>
          </c:cat>
          <c:val>
            <c:numRef>
              <c:f>' RECEITA TOTAL'!$B$76:$E$76</c:f>
              <c:numCache>
                <c:formatCode>_(* #,##0.00_);_(* \(#,##0.00\);_(* "-"??_);_(@_)</c:formatCode>
                <c:ptCount val="4"/>
                <c:pt idx="0">
                  <c:v>-7.6819559089258167</c:v>
                </c:pt>
                <c:pt idx="1">
                  <c:v>-0.55812697005110146</c:v>
                </c:pt>
                <c:pt idx="2">
                  <c:v>13.188003513089946</c:v>
                </c:pt>
                <c:pt idx="3">
                  <c:v>3.558090672765454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6-4664-81E3-6490E4054288}"/>
            </c:ext>
          </c:extLst>
        </c:ser>
        <c:ser>
          <c:idx val="1"/>
          <c:order val="1"/>
          <c:tx>
            <c:strRef>
              <c:f>' RECEITA TOTAL'!$A$77</c:f>
              <c:strCache>
                <c:ptCount val="1"/>
                <c:pt idx="0">
                  <c:v>Variação anual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RECEITA TOTAL'!$B$75:$E$75</c:f>
              <c:strCache>
                <c:ptCount val="4"/>
                <c:pt idx="0">
                  <c:v> 2017 </c:v>
                </c:pt>
                <c:pt idx="1">
                  <c:v> 2018 </c:v>
                </c:pt>
                <c:pt idx="2">
                  <c:v> 2019 </c:v>
                </c:pt>
                <c:pt idx="3">
                  <c:v> 2020 </c:v>
                </c:pt>
              </c:strCache>
            </c:strRef>
          </c:cat>
          <c:val>
            <c:numRef>
              <c:f>' RECEITA TOTAL'!$B$77:$E$77</c:f>
              <c:numCache>
                <c:formatCode>_(* #,##0.00_);_(* \(#,##0.00\);_(* "-"??_);_(@_)</c:formatCode>
                <c:ptCount val="4"/>
                <c:pt idx="0">
                  <c:v>5.0168800037959373</c:v>
                </c:pt>
                <c:pt idx="1">
                  <c:v>8.0221737641999162</c:v>
                </c:pt>
                <c:pt idx="2">
                  <c:v>-5.1356102078023245</c:v>
                </c:pt>
                <c:pt idx="3">
                  <c:v>21.52476073695701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6-4664-81E3-6490E40542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485168"/>
        <c:axId val="606489760"/>
      </c:barChart>
      <c:catAx>
        <c:axId val="6064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489760"/>
        <c:crosses val="autoZero"/>
        <c:auto val="1"/>
        <c:lblAlgn val="ctr"/>
        <c:lblOffset val="100"/>
        <c:noMultiLvlLbl val="0"/>
      </c:catAx>
      <c:valAx>
        <c:axId val="60648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648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DE RECEITA GERAL 2009-2020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76200" dist="25400" dir="5400000" algn="ct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">
                <a:rot lat="0" lon="0" rev="3600000"/>
              </a:lightRig>
            </a:scene3d>
            <a:sp3d contourW="12700" prstMaterial="flat">
              <a:bevelT w="38100" h="44450" prst="angle"/>
              <a:contourClr>
                <a:scrgbClr r="0" g="0" b="0">
                  <a:shade val="35000"/>
                  <a:satMod val="16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RECEITA TOTAL'!$C$12:$N$12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 RECEITA TOTAL'!$C$13:$N$13</c:f>
              <c:numCache>
                <c:formatCode>#,##0.00</c:formatCode>
                <c:ptCount val="12"/>
                <c:pt idx="0">
                  <c:v>29478654.300000001</c:v>
                </c:pt>
                <c:pt idx="1">
                  <c:v>33955636.350000001</c:v>
                </c:pt>
                <c:pt idx="2">
                  <c:v>37832840.789999999</c:v>
                </c:pt>
                <c:pt idx="3">
                  <c:v>43317860.630000003</c:v>
                </c:pt>
                <c:pt idx="4">
                  <c:v>40746318.920000002</c:v>
                </c:pt>
                <c:pt idx="5">
                  <c:v>49875069.82</c:v>
                </c:pt>
                <c:pt idx="6">
                  <c:v>68796187.620000005</c:v>
                </c:pt>
                <c:pt idx="7">
                  <c:v>72977953.969999999</c:v>
                </c:pt>
                <c:pt idx="8">
                  <c:v>76832550.849999994</c:v>
                </c:pt>
                <c:pt idx="9">
                  <c:v>83533775.469999999</c:v>
                </c:pt>
                <c:pt idx="10">
                  <c:v>79243806.370000005</c:v>
                </c:pt>
                <c:pt idx="11">
                  <c:v>96300846.090000004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9-4599-9F99-9709A5420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87769064"/>
        <c:axId val="1"/>
      </c:barChart>
      <c:catAx>
        <c:axId val="48776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76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Percentual Despesa</a:t>
            </a:r>
            <a:r>
              <a:rPr lang="pt-BR" baseline="0"/>
              <a:t> com pessoal </a:t>
            </a:r>
            <a:r>
              <a:rPr lang="pt-BR"/>
              <a:t>atingido/PMI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'RCL 2018-2020'!$C$21</c:f>
              <c:strCache>
                <c:ptCount val="1"/>
                <c:pt idx="0">
                  <c:v>Percentual atingido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'RCL 2018-2020'!$B$22:$B$30</c:f>
              <c:strCache>
                <c:ptCount val="9"/>
                <c:pt idx="0">
                  <c:v>3º Quadr 20</c:v>
                </c:pt>
                <c:pt idx="1">
                  <c:v>2º Quadr 20</c:v>
                </c:pt>
                <c:pt idx="2">
                  <c:v>1º Quadr 20</c:v>
                </c:pt>
                <c:pt idx="3">
                  <c:v>3º Quadr 19</c:v>
                </c:pt>
                <c:pt idx="4">
                  <c:v>2º Quadr19</c:v>
                </c:pt>
                <c:pt idx="5">
                  <c:v>1º quadr 19</c:v>
                </c:pt>
                <c:pt idx="6">
                  <c:v>3º Quadr 18</c:v>
                </c:pt>
                <c:pt idx="7">
                  <c:v>2º Quadr18</c:v>
                </c:pt>
                <c:pt idx="8">
                  <c:v>1º quadr 18</c:v>
                </c:pt>
              </c:strCache>
            </c:strRef>
          </c:cat>
          <c:val>
            <c:numRef>
              <c:f>'RCL 2018-2020'!$C$22:$C$30</c:f>
              <c:numCache>
                <c:formatCode>0.00%</c:formatCode>
                <c:ptCount val="9"/>
                <c:pt idx="0">
                  <c:v>0.58550000000000002</c:v>
                </c:pt>
                <c:pt idx="1">
                  <c:v>0.58989999999999998</c:v>
                </c:pt>
                <c:pt idx="2">
                  <c:v>0.55330000000000001</c:v>
                </c:pt>
                <c:pt idx="3">
                  <c:v>0.53969999999999996</c:v>
                </c:pt>
                <c:pt idx="4">
                  <c:v>0.53649999999999998</c:v>
                </c:pt>
                <c:pt idx="5">
                  <c:v>0.55469999999999997</c:v>
                </c:pt>
                <c:pt idx="6">
                  <c:v>0.53869999999999996</c:v>
                </c:pt>
                <c:pt idx="7">
                  <c:v>0.54630000000000001</c:v>
                </c:pt>
                <c:pt idx="8">
                  <c:v>0.5615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B-45D3-9FFE-879BCA66B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637712"/>
        <c:axId val="1"/>
      </c:barChart>
      <c:catAx>
        <c:axId val="2216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637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DESPESAS COM PESSOAL/PMI 2018-2020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'RCL 2018-2020'!$C$8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'RCL 2018-2020'!$B$9:$B$17</c:f>
              <c:strCache>
                <c:ptCount val="9"/>
                <c:pt idx="0">
                  <c:v>3º Quadr20</c:v>
                </c:pt>
                <c:pt idx="1">
                  <c:v>2º Quadr20</c:v>
                </c:pt>
                <c:pt idx="2">
                  <c:v>1º Quadr20</c:v>
                </c:pt>
                <c:pt idx="3">
                  <c:v>3º Quadr19</c:v>
                </c:pt>
                <c:pt idx="4">
                  <c:v>2º Quadr19</c:v>
                </c:pt>
                <c:pt idx="5">
                  <c:v>1º Quadr19</c:v>
                </c:pt>
                <c:pt idx="6">
                  <c:v>3º Quadr18</c:v>
                </c:pt>
                <c:pt idx="7">
                  <c:v>2º Quadr18</c:v>
                </c:pt>
                <c:pt idx="8">
                  <c:v>1º Quadr18</c:v>
                </c:pt>
              </c:strCache>
            </c:strRef>
          </c:cat>
          <c:val>
            <c:numRef>
              <c:f>'RCL 2018-2020'!$C$9:$C$17</c:f>
              <c:numCache>
                <c:formatCode>_(* #,##0.00_);_(* \(#,##0.00\);_(* "-"??_);_(@_)</c:formatCode>
                <c:ptCount val="9"/>
                <c:pt idx="0">
                  <c:v>76275447.120000005</c:v>
                </c:pt>
                <c:pt idx="1">
                  <c:v>73606581.150000006</c:v>
                </c:pt>
                <c:pt idx="2">
                  <c:v>73854077.549999997</c:v>
                </c:pt>
                <c:pt idx="3">
                  <c:v>73488096.019999996</c:v>
                </c:pt>
                <c:pt idx="4">
                  <c:v>71222973.790000007</c:v>
                </c:pt>
                <c:pt idx="5">
                  <c:v>69434256.040000007</c:v>
                </c:pt>
                <c:pt idx="6">
                  <c:v>68481897.75</c:v>
                </c:pt>
                <c:pt idx="7">
                  <c:v>66096182.759999998</c:v>
                </c:pt>
                <c:pt idx="8">
                  <c:v>63757924.289999999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8-4B79-84BF-CBA5B1A03E81}"/>
            </c:ext>
          </c:extLst>
        </c:ser>
        <c:ser>
          <c:idx val="1"/>
          <c:order val="1"/>
          <c:tx>
            <c:strRef>
              <c:f>'RCL 2018-2020'!$D$8</c:f>
              <c:strCache>
                <c:ptCount val="1"/>
                <c:pt idx="0">
                  <c:v>Despesa com pessoal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'RCL 2018-2020'!$B$9:$B$17</c:f>
              <c:strCache>
                <c:ptCount val="9"/>
                <c:pt idx="0">
                  <c:v>3º Quadr20</c:v>
                </c:pt>
                <c:pt idx="1">
                  <c:v>2º Quadr20</c:v>
                </c:pt>
                <c:pt idx="2">
                  <c:v>1º Quadr20</c:v>
                </c:pt>
                <c:pt idx="3">
                  <c:v>3º Quadr19</c:v>
                </c:pt>
                <c:pt idx="4">
                  <c:v>2º Quadr19</c:v>
                </c:pt>
                <c:pt idx="5">
                  <c:v>1º Quadr19</c:v>
                </c:pt>
                <c:pt idx="6">
                  <c:v>3º Quadr18</c:v>
                </c:pt>
                <c:pt idx="7">
                  <c:v>2º Quadr18</c:v>
                </c:pt>
                <c:pt idx="8">
                  <c:v>1º Quadr18</c:v>
                </c:pt>
              </c:strCache>
            </c:strRef>
          </c:cat>
          <c:val>
            <c:numRef>
              <c:f>'RCL 2018-2020'!$D$9:$D$17</c:f>
              <c:numCache>
                <c:formatCode>_(* #,##0.00_);_(* \(#,##0.00\);_(* "-"??_);_(@_)</c:formatCode>
                <c:ptCount val="9"/>
                <c:pt idx="0">
                  <c:v>44659857.549999997</c:v>
                </c:pt>
                <c:pt idx="1">
                  <c:v>43418861.329999998</c:v>
                </c:pt>
                <c:pt idx="2">
                  <c:v>40917156.630000003</c:v>
                </c:pt>
                <c:pt idx="3">
                  <c:v>39661775.030000001</c:v>
                </c:pt>
                <c:pt idx="4">
                  <c:v>38209203.409999996</c:v>
                </c:pt>
                <c:pt idx="5">
                  <c:v>38512666.359999999</c:v>
                </c:pt>
                <c:pt idx="6">
                  <c:v>36893088.530000001</c:v>
                </c:pt>
                <c:pt idx="7">
                  <c:v>36105248.030000001</c:v>
                </c:pt>
                <c:pt idx="8">
                  <c:v>35887636.399999999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8-4B79-84BF-CBA5B1A0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1636400"/>
        <c:axId val="1"/>
      </c:barChart>
      <c:catAx>
        <c:axId val="22163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636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7ACC-4F93-499B-8E9B-1297E97ABBB6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AE75C-CCDE-4825-9077-5D0E040B3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20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53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30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6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88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67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4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AE75C-CCDE-4825-9077-5D0E040B364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60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7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40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9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6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57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49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35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8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159338-ACC7-45E7-B195-8B8131439100}" type="datetimeFigureOut">
              <a:rPr lang="pt-BR" smtClean="0"/>
              <a:t>03/02/2021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E6D15D-88B6-4BE4-82EE-1C61C743FEB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32C35-3DE1-4382-9BA3-30903ADD1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	COMPARATIVO RECEITAS 2019-2020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B11AE7-E79B-424F-9AC6-01AA1AE51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Receita Corrente Líquida</a:t>
            </a:r>
          </a:p>
          <a:p>
            <a:r>
              <a:rPr lang="pt-BR" dirty="0"/>
              <a:t>FUNDEB</a:t>
            </a:r>
          </a:p>
        </p:txBody>
      </p:sp>
    </p:spTree>
    <p:extLst>
      <p:ext uri="{BB962C8B-B14F-4D97-AF65-F5344CB8AC3E}">
        <p14:creationId xmlns:p14="http://schemas.microsoft.com/office/powerpoint/2010/main" val="14603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5801C-101B-4F07-AD5B-CF3A997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RECEITAS - FUNDEB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9F52FE3-CE45-481F-8060-E8A2F963C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43313"/>
              </p:ext>
            </p:extLst>
          </p:nvPr>
        </p:nvGraphicFramePr>
        <p:xfrm>
          <a:off x="802946" y="2084832"/>
          <a:ext cx="45696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924AFD7-D3EB-4F5A-9E2F-D157C244786D}"/>
              </a:ext>
            </a:extLst>
          </p:cNvPr>
          <p:cNvSpPr/>
          <p:nvPr/>
        </p:nvSpPr>
        <p:spPr>
          <a:xfrm>
            <a:off x="802946" y="4940612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Fonte: SISBB - Sistema de Informações Banco do Brasil</a:t>
            </a:r>
            <a:r>
              <a:rPr lang="pt-BR" dirty="0"/>
              <a:t>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81B2579-2F3F-4C43-A7B6-6A15CD739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991517"/>
              </p:ext>
            </p:extLst>
          </p:nvPr>
        </p:nvGraphicFramePr>
        <p:xfrm>
          <a:off x="5884164" y="2084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3D0D542F-F054-4A8D-852A-073DE6BB2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54" y="4920469"/>
            <a:ext cx="342015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5801C-101B-4F07-AD5B-CF3A997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RECEITAS - FUNDEB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24AFD7-D3EB-4F5A-9E2F-D157C244786D}"/>
              </a:ext>
            </a:extLst>
          </p:cNvPr>
          <p:cNvSpPr/>
          <p:nvPr/>
        </p:nvSpPr>
        <p:spPr>
          <a:xfrm>
            <a:off x="802946" y="4940612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Fonte: SISBB - Sistema de Informações Banco do Brasil</a:t>
            </a:r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D0D542F-F054-4A8D-852A-073DE6BB2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54" y="4920469"/>
            <a:ext cx="3420152" cy="384081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48ABBA3-A19B-4B7E-8B4D-7D4762F05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58487"/>
              </p:ext>
            </p:extLst>
          </p:nvPr>
        </p:nvGraphicFramePr>
        <p:xfrm>
          <a:off x="802946" y="2029969"/>
          <a:ext cx="47267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1B3C899-F131-44BA-8AD7-57D7F2B90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502277"/>
              </p:ext>
            </p:extLst>
          </p:nvPr>
        </p:nvGraphicFramePr>
        <p:xfrm>
          <a:off x="6096000" y="2122140"/>
          <a:ext cx="45696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629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5801C-101B-4F07-AD5B-CF3A997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RECEITAS GERAL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DF874C4-AF0B-4C5A-90F4-93D71E1AE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857149"/>
              </p:ext>
            </p:extLst>
          </p:nvPr>
        </p:nvGraphicFramePr>
        <p:xfrm>
          <a:off x="894522" y="2084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8987F12-0803-4826-8320-3D79FFEB2CA0}"/>
              </a:ext>
            </a:extLst>
          </p:cNvPr>
          <p:cNvSpPr/>
          <p:nvPr/>
        </p:nvSpPr>
        <p:spPr>
          <a:xfrm>
            <a:off x="1192638" y="5099638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Fonte: TCE - MUNICÍPIOS / transparenciamunicipios.tce.ce.gov.br</a:t>
            </a: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696F9B-A926-41C7-996C-CFD19FD12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52" y="5038241"/>
            <a:ext cx="3974937" cy="384081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1538B45-3BD8-4D6C-9F2F-A0C829B09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660310"/>
              </p:ext>
            </p:extLst>
          </p:nvPr>
        </p:nvGraphicFramePr>
        <p:xfrm>
          <a:off x="6055783" y="2057400"/>
          <a:ext cx="46884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248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5801C-101B-4F07-AD5B-CF3A997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RECEITAS GERAL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609B0D6-56AB-4682-AF1C-2FD898A50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14788"/>
              </p:ext>
            </p:extLst>
          </p:nvPr>
        </p:nvGraphicFramePr>
        <p:xfrm>
          <a:off x="1612071" y="1762539"/>
          <a:ext cx="7028345" cy="351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315859B-D7E1-4CC4-8F16-C3E5D415B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644" y="5503081"/>
            <a:ext cx="397493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EFAF541-D895-4B39-AB99-CA46D406E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089067"/>
              </p:ext>
            </p:extLst>
          </p:nvPr>
        </p:nvGraphicFramePr>
        <p:xfrm>
          <a:off x="4467741" y="2834173"/>
          <a:ext cx="7379701" cy="344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195801C-101B-4F07-AD5B-CF3A997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RECEITAS - RCL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EDF99152-6083-4DA3-961C-BD2B637D9194}"/>
              </a:ext>
            </a:extLst>
          </p:cNvPr>
          <p:cNvSpPr/>
          <p:nvPr/>
        </p:nvSpPr>
        <p:spPr>
          <a:xfrm>
            <a:off x="5863987" y="2876317"/>
            <a:ext cx="464025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DA283A34-B064-4DCE-B3FE-E0AD1E843F91}"/>
              </a:ext>
            </a:extLst>
          </p:cNvPr>
          <p:cNvSpPr/>
          <p:nvPr/>
        </p:nvSpPr>
        <p:spPr>
          <a:xfrm>
            <a:off x="5194852" y="2981739"/>
            <a:ext cx="464025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D02BD425-BB0A-4DA3-9491-0F60666227C8}"/>
              </a:ext>
            </a:extLst>
          </p:cNvPr>
          <p:cNvSpPr/>
          <p:nvPr/>
        </p:nvSpPr>
        <p:spPr>
          <a:xfrm>
            <a:off x="11090312" y="3562555"/>
            <a:ext cx="464025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C96DFE53-02BD-42F5-A121-F311505592B6}"/>
              </a:ext>
            </a:extLst>
          </p:cNvPr>
          <p:cNvSpPr/>
          <p:nvPr/>
        </p:nvSpPr>
        <p:spPr>
          <a:xfrm>
            <a:off x="8871671" y="3786187"/>
            <a:ext cx="464025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987BD99-23D6-457F-97B3-84F06CD17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34354"/>
              </p:ext>
            </p:extLst>
          </p:nvPr>
        </p:nvGraphicFramePr>
        <p:xfrm>
          <a:off x="448150" y="1998452"/>
          <a:ext cx="1155363" cy="3578876"/>
        </p:xfrm>
        <a:graphic>
          <a:graphicData uri="http://schemas.openxmlformats.org/drawingml/2006/table">
            <a:tbl>
              <a:tblPr/>
              <a:tblGrid>
                <a:gridCol w="1155363">
                  <a:extLst>
                    <a:ext uri="{9D8B030D-6E8A-4147-A177-3AD203B41FA5}">
                      <a16:colId xmlns:a16="http://schemas.microsoft.com/office/drawing/2014/main" val="4116925603"/>
                    </a:ext>
                  </a:extLst>
                </a:gridCol>
              </a:tblGrid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05756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54810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783682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83596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796270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09433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639420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334713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906481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866246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09558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222219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358394"/>
                  </a:ext>
                </a:extLst>
              </a:tr>
              <a:tr h="25563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77757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C743B50-B3E5-4EF5-A9FA-BD344597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514" y="1995046"/>
            <a:ext cx="2561388" cy="35822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B3B11B3-A39C-44B7-825B-BFAB70242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741" y="1984941"/>
            <a:ext cx="7379701" cy="533531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E59CD5E1-C332-4238-9B37-2609F8EF2CD8}"/>
              </a:ext>
            </a:extLst>
          </p:cNvPr>
          <p:cNvSpPr/>
          <p:nvPr/>
        </p:nvSpPr>
        <p:spPr>
          <a:xfrm>
            <a:off x="6558018" y="3786186"/>
            <a:ext cx="464025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6DBD5EB3-DC5A-498A-B1E0-90FF6234C7E2}"/>
              </a:ext>
            </a:extLst>
          </p:cNvPr>
          <p:cNvSpPr/>
          <p:nvPr/>
        </p:nvSpPr>
        <p:spPr>
          <a:xfrm>
            <a:off x="10280175" y="3918197"/>
            <a:ext cx="464025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12F632D-97A4-48C8-B139-BA8CA957D0EB}"/>
              </a:ext>
            </a:extLst>
          </p:cNvPr>
          <p:cNvSpPr/>
          <p:nvPr/>
        </p:nvSpPr>
        <p:spPr>
          <a:xfrm>
            <a:off x="1619523" y="6141979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Fonte: PMI - </a:t>
            </a:r>
            <a:r>
              <a:rPr lang="pt-B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RGF's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11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5801C-101B-4F07-AD5B-CF3A997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RECEITAS - RCL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8DEA5B1-AC10-4469-B819-659B2F99C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60363"/>
              </p:ext>
            </p:extLst>
          </p:nvPr>
        </p:nvGraphicFramePr>
        <p:xfrm>
          <a:off x="1447800" y="1709530"/>
          <a:ext cx="9296400" cy="429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FF172894-7561-4962-8623-6159FEE9990C}"/>
              </a:ext>
            </a:extLst>
          </p:cNvPr>
          <p:cNvSpPr/>
          <p:nvPr/>
        </p:nvSpPr>
        <p:spPr>
          <a:xfrm>
            <a:off x="1619523" y="6141979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Fonte: PMI - </a:t>
            </a:r>
            <a:r>
              <a:rPr lang="pt-BR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RGF's</a:t>
            </a: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789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455</TotalTime>
  <Words>135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Integral</vt:lpstr>
      <vt:lpstr> COMPARATIVO RECEITAS 2019-2020</vt:lpstr>
      <vt:lpstr>COMPARATIVO RECEITAS - FUNDEB</vt:lpstr>
      <vt:lpstr>COMPARATIVO RECEITAS - FUNDEB</vt:lpstr>
      <vt:lpstr>COMPARATIVO RECEITAS GERAL</vt:lpstr>
      <vt:lpstr>COMPARATIVO RECEITAS GERAL</vt:lpstr>
      <vt:lpstr>COMPARATIVO RECEITAS - RCL</vt:lpstr>
      <vt:lpstr>COMPARATIVO RECEITAS - RCL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COMPARATIVO RECEITAS 2020-2021</dc:title>
  <dc:creator>Cliente</dc:creator>
  <cp:lastModifiedBy>Cliente</cp:lastModifiedBy>
  <cp:revision>29</cp:revision>
  <cp:lastPrinted>2021-02-03T14:08:41Z</cp:lastPrinted>
  <dcterms:created xsi:type="dcterms:W3CDTF">2021-01-04T11:39:31Z</dcterms:created>
  <dcterms:modified xsi:type="dcterms:W3CDTF">2021-02-03T14:09:33Z</dcterms:modified>
</cp:coreProperties>
</file>