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85" r:id="rId3"/>
    <p:sldId id="286" r:id="rId4"/>
    <p:sldId id="257" r:id="rId5"/>
    <p:sldId id="283" r:id="rId6"/>
    <p:sldId id="288" r:id="rId7"/>
    <p:sldId id="282" r:id="rId8"/>
    <p:sldId id="287" r:id="rId9"/>
    <p:sldId id="258" r:id="rId10"/>
    <p:sldId id="279" r:id="rId11"/>
    <p:sldId id="280" r:id="rId12"/>
    <p:sldId id="261" r:id="rId13"/>
    <p:sldId id="262" r:id="rId14"/>
    <p:sldId id="291" r:id="rId15"/>
    <p:sldId id="281" r:id="rId16"/>
    <p:sldId id="273" r:id="rId17"/>
    <p:sldId id="267" r:id="rId18"/>
    <p:sldId id="268" r:id="rId19"/>
    <p:sldId id="269" r:id="rId20"/>
    <p:sldId id="274" r:id="rId21"/>
    <p:sldId id="270" r:id="rId22"/>
    <p:sldId id="271" r:id="rId23"/>
    <p:sldId id="272" r:id="rId24"/>
    <p:sldId id="275" r:id="rId25"/>
    <p:sldId id="289" r:id="rId26"/>
    <p:sldId id="290" r:id="rId27"/>
    <p:sldId id="276" r:id="rId28"/>
    <p:sldId id="277" r:id="rId29"/>
    <p:sldId id="278" r:id="rId30"/>
    <p:sldId id="284" r:id="rId31"/>
    <p:sldId id="292" r:id="rId32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DFED5A8-21A9-4D75-B11A-55031A46A399}">
          <p14:sldIdLst>
            <p14:sldId id="256"/>
            <p14:sldId id="285"/>
            <p14:sldId id="286"/>
            <p14:sldId id="257"/>
            <p14:sldId id="283"/>
            <p14:sldId id="288"/>
            <p14:sldId id="282"/>
            <p14:sldId id="287"/>
            <p14:sldId id="258"/>
            <p14:sldId id="279"/>
            <p14:sldId id="280"/>
            <p14:sldId id="261"/>
            <p14:sldId id="262"/>
            <p14:sldId id="291"/>
            <p14:sldId id="281"/>
            <p14:sldId id="273"/>
            <p14:sldId id="267"/>
            <p14:sldId id="268"/>
            <p14:sldId id="269"/>
            <p14:sldId id="274"/>
            <p14:sldId id="270"/>
            <p14:sldId id="271"/>
            <p14:sldId id="272"/>
            <p14:sldId id="275"/>
            <p14:sldId id="289"/>
            <p14:sldId id="290"/>
            <p14:sldId id="276"/>
            <p14:sldId id="277"/>
            <p14:sldId id="278"/>
            <p14:sldId id="284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Munic&#237;pios,%20portes%20e%20Folha%20-%20comparativ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Folha%20de%20pessoal%20e%20despesas%202017-2019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Folha%20de%20pessoal%20e%20despesas%202017-2019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Folha%20de%20pessoal%20e%20despesas%202017-2019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Folha%20de%20pessoal%20e%20despesas%202017-2019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Folha%20de%20pessoal%20e%20despesas%202017-2019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Folha%20de%20pessoal%20e%20despesas%202017-2019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Munic&#237;pios,%20portes%20e%20Folha%20-%20comparativo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ente\Documents\5%20Dados%20Icapu&#237;\Tabelas%20FUNDEB%202007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ente\Documents\5%20Dados%20Icapu&#237;\Tabelas%20FUNDEB%202007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cuments\5%20Dados%20Icapu&#237;\Folha%20de%20pessoal%20e%20despesas%202017-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Plan1!$C$100</c:f>
              <c:strCache>
                <c:ptCount val="1"/>
                <c:pt idx="0">
                  <c:v>Servidores x  população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Plan1!$B$101:$B$120</c:f>
              <c:strCache>
                <c:ptCount val="20"/>
                <c:pt idx="0">
                  <c:v>Fortim</c:v>
                </c:pt>
                <c:pt idx="1">
                  <c:v>Icapuí</c:v>
                </c:pt>
                <c:pt idx="2">
                  <c:v>Aracati</c:v>
                </c:pt>
                <c:pt idx="3">
                  <c:v>Jaguaruana</c:v>
                </c:pt>
                <c:pt idx="4">
                  <c:v>Itaiçaba</c:v>
                </c:pt>
                <c:pt idx="5">
                  <c:v>Palhano</c:v>
                </c:pt>
                <c:pt idx="6">
                  <c:v>Quixeré</c:v>
                </c:pt>
                <c:pt idx="7">
                  <c:v>Russas</c:v>
                </c:pt>
                <c:pt idx="8">
                  <c:v>Limoeiro</c:v>
                </c:pt>
                <c:pt idx="9">
                  <c:v>M. Nova</c:v>
                </c:pt>
                <c:pt idx="10">
                  <c:v>São João J.</c:v>
                </c:pt>
                <c:pt idx="11">
                  <c:v>T. do Norte</c:v>
                </c:pt>
                <c:pt idx="12">
                  <c:v>Alto Santo</c:v>
                </c:pt>
                <c:pt idx="13">
                  <c:v>Jaguaribara</c:v>
                </c:pt>
                <c:pt idx="14">
                  <c:v>Jaguaretama</c:v>
                </c:pt>
                <c:pt idx="15">
                  <c:v>Iracema</c:v>
                </c:pt>
                <c:pt idx="16">
                  <c:v>Jaguaribe</c:v>
                </c:pt>
                <c:pt idx="17">
                  <c:v>Erere</c:v>
                </c:pt>
                <c:pt idx="18">
                  <c:v>Potiretama</c:v>
                </c:pt>
                <c:pt idx="19">
                  <c:v>Pereiro</c:v>
                </c:pt>
              </c:strCache>
            </c:strRef>
          </c:cat>
          <c:val>
            <c:numRef>
              <c:f>Plan1!$C$101:$C$120</c:f>
              <c:numCache>
                <c:formatCode>0.00</c:formatCode>
                <c:ptCount val="20"/>
                <c:pt idx="0">
                  <c:v>6.0133495145631066</c:v>
                </c:pt>
                <c:pt idx="1">
                  <c:v>6.2907595063710247</c:v>
                </c:pt>
                <c:pt idx="2">
                  <c:v>4.6668544676512802</c:v>
                </c:pt>
                <c:pt idx="3">
                  <c:v>5.5303367452900165</c:v>
                </c:pt>
                <c:pt idx="4">
                  <c:v>6.0048549891401555</c:v>
                </c:pt>
                <c:pt idx="5">
                  <c:v>6.7121244406562965</c:v>
                </c:pt>
                <c:pt idx="6">
                  <c:v>4.6232335545622831</c:v>
                </c:pt>
                <c:pt idx="7">
                  <c:v>4.3737371153796962</c:v>
                </c:pt>
                <c:pt idx="8">
                  <c:v>2.2908968760497146</c:v>
                </c:pt>
                <c:pt idx="9">
                  <c:v>4.6097915656810473</c:v>
                </c:pt>
                <c:pt idx="10">
                  <c:v>6.1739699149771088</c:v>
                </c:pt>
                <c:pt idx="11">
                  <c:v>3.593185001791706</c:v>
                </c:pt>
                <c:pt idx="12">
                  <c:v>5.5114895602472878</c:v>
                </c:pt>
                <c:pt idx="13">
                  <c:v>6.6573107622138412</c:v>
                </c:pt>
                <c:pt idx="14">
                  <c:v>4.0469111331351169</c:v>
                </c:pt>
                <c:pt idx="15">
                  <c:v>5.0430160173462966</c:v>
                </c:pt>
                <c:pt idx="16">
                  <c:v>4.2010264690617616</c:v>
                </c:pt>
                <c:pt idx="17">
                  <c:v>6.8908030008335652</c:v>
                </c:pt>
                <c:pt idx="18">
                  <c:v>11.917744196915407</c:v>
                </c:pt>
                <c:pt idx="19">
                  <c:v>4.8179545038726594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7-4F75-93CB-E0D34662E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150312"/>
        <c:axId val="1"/>
        <c:axId val="0"/>
      </c:bar3DChart>
      <c:catAx>
        <c:axId val="27915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9150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PERCENTUAIS DE  GASTO DA FOLHA COM TEMPORÁRIOS 2018-2019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'Temp 2019'!$F$61</c:f>
              <c:strCache>
                <c:ptCount val="1"/>
                <c:pt idx="0">
                  <c:v>Percentual de 2018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2019'!$D$62:$D$73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2019'!$F$62:$F$73</c:f>
              <c:numCache>
                <c:formatCode>_(* #,##0.00_);_(* \(#,##0.00\);_(* "-"??_);_(@_)</c:formatCode>
                <c:ptCount val="12"/>
                <c:pt idx="0">
                  <c:v>21.148524258611364</c:v>
                </c:pt>
                <c:pt idx="1">
                  <c:v>12.006002089182532</c:v>
                </c:pt>
                <c:pt idx="2">
                  <c:v>20.048340947686025</c:v>
                </c:pt>
                <c:pt idx="3">
                  <c:v>21.452368329322155</c:v>
                </c:pt>
                <c:pt idx="4">
                  <c:v>21.283078204704662</c:v>
                </c:pt>
                <c:pt idx="5">
                  <c:v>19.811872669288377</c:v>
                </c:pt>
                <c:pt idx="6">
                  <c:v>12.807673929387667</c:v>
                </c:pt>
                <c:pt idx="7">
                  <c:v>22.775846524311806</c:v>
                </c:pt>
                <c:pt idx="8">
                  <c:v>22.557974259201899</c:v>
                </c:pt>
                <c:pt idx="9">
                  <c:v>23.402083536114425</c:v>
                </c:pt>
                <c:pt idx="10">
                  <c:v>24.428476090382109</c:v>
                </c:pt>
                <c:pt idx="11">
                  <c:v>24.252200626971611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3-428A-922B-EE76ADD9520A}"/>
            </c:ext>
          </c:extLst>
        </c:ser>
        <c:ser>
          <c:idx val="2"/>
          <c:order val="1"/>
          <c:tx>
            <c:strRef>
              <c:f>'Temp 2019'!$G$61</c:f>
              <c:strCache>
                <c:ptCount val="1"/>
                <c:pt idx="0">
                  <c:v>Percentual de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dLbl>
              <c:idx val="10"/>
              <c:layout>
                <c:manualLayout>
                  <c:x val="0"/>
                  <c:y val="-4.1956878420258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93-428A-922B-EE76ADD9520A}"/>
                </c:ext>
              </c:extLst>
            </c:dLbl>
            <c:dLbl>
              <c:idx val="11"/>
              <c:layout>
                <c:manualLayout>
                  <c:x val="-1.081192631879815E-16"/>
                  <c:y val="-2.6699831721982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3-428A-922B-EE76ADD9520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2019'!$D$62:$D$73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2019'!$G$62:$G$73</c:f>
              <c:numCache>
                <c:formatCode>_(* #,##0.00_);_(* \(#,##0.00\);_(* "-"??_);_(@_)</c:formatCode>
                <c:ptCount val="12"/>
                <c:pt idx="0">
                  <c:v>19.887285643314897</c:v>
                </c:pt>
                <c:pt idx="1">
                  <c:v>16.736886445239882</c:v>
                </c:pt>
                <c:pt idx="2">
                  <c:v>21.615241498673306</c:v>
                </c:pt>
                <c:pt idx="3">
                  <c:v>22.66507316837853</c:v>
                </c:pt>
                <c:pt idx="4">
                  <c:v>23.45014228341471</c:v>
                </c:pt>
                <c:pt idx="5">
                  <c:v>21.72361602702005</c:v>
                </c:pt>
                <c:pt idx="6">
                  <c:v>14.513315734269286</c:v>
                </c:pt>
                <c:pt idx="7">
                  <c:v>24.489343504321234</c:v>
                </c:pt>
                <c:pt idx="8">
                  <c:v>24.069093446651731</c:v>
                </c:pt>
                <c:pt idx="9">
                  <c:v>26.415299725866948</c:v>
                </c:pt>
                <c:pt idx="10">
                  <c:v>24.564153720469054</c:v>
                </c:pt>
                <c:pt idx="11">
                  <c:v>24.178747564467987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3-428A-922B-EE76ADD95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352968"/>
        <c:axId val="1"/>
      </c:barChart>
      <c:catAx>
        <c:axId val="45535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53529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ICAPUÍ - DESPESAS COM COMISSIONADOS 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8998975299591"/>
          <c:y val="0.23536115876730848"/>
          <c:w val="0.78587897073613466"/>
          <c:h val="0.58315756970007238"/>
        </c:manualLayout>
      </c:layout>
      <c:barChart>
        <c:barDir val="bar"/>
        <c:grouping val="clustered"/>
        <c:varyColors val="0"/>
        <c:ser>
          <c:idx val="2"/>
          <c:order val="0"/>
          <c:invertIfNegative val="0"/>
          <c:cat>
            <c:strRef>
              <c:f>'Comissionados 2017-2019'!$B$9:$B$20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2017-2019'!$D$9:$D$20</c:f>
              <c:numCache>
                <c:formatCode>_-* #,##0_-;\-* #,##0_-;_-* "-"??_-;_-@_-</c:formatCode>
                <c:ptCount val="12"/>
                <c:pt idx="0">
                  <c:v>71</c:v>
                </c:pt>
                <c:pt idx="1">
                  <c:v>76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83</c:v>
                </c:pt>
                <c:pt idx="6">
                  <c:v>82</c:v>
                </c:pt>
                <c:pt idx="7" formatCode="#,##0">
                  <c:v>83</c:v>
                </c:pt>
                <c:pt idx="8" formatCode="#,##0">
                  <c:v>84</c:v>
                </c:pt>
                <c:pt idx="9" formatCode="#,##0">
                  <c:v>86</c:v>
                </c:pt>
                <c:pt idx="10" formatCode="#,##0">
                  <c:v>85</c:v>
                </c:pt>
                <c:pt idx="11" formatCode="#,##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A-481E-AA64-C6D3CA92F982}"/>
            </c:ext>
          </c:extLst>
        </c:ser>
        <c:ser>
          <c:idx val="1"/>
          <c:order val="1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'Comissionados 2017-2019'!$B$9:$B$20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2017-2019'!$F$9:$F$20</c:f>
              <c:numCache>
                <c:formatCode>#,##0.00</c:formatCode>
                <c:ptCount val="12"/>
                <c:pt idx="0" formatCode="_(* #,##0.00_);_(* \(#,##0.00\);_(* &quot;-&quot;??_);_(@_)">
                  <c:v>216044.64</c:v>
                </c:pt>
                <c:pt idx="1">
                  <c:v>230018.68</c:v>
                </c:pt>
                <c:pt idx="2">
                  <c:v>226331.43</c:v>
                </c:pt>
                <c:pt idx="3">
                  <c:v>238544.68</c:v>
                </c:pt>
                <c:pt idx="4">
                  <c:v>236455.03</c:v>
                </c:pt>
                <c:pt idx="5">
                  <c:v>242153.92</c:v>
                </c:pt>
                <c:pt idx="6">
                  <c:v>247282.31</c:v>
                </c:pt>
                <c:pt idx="7">
                  <c:v>239181.24</c:v>
                </c:pt>
                <c:pt idx="8">
                  <c:v>244447.02</c:v>
                </c:pt>
                <c:pt idx="9">
                  <c:v>248773.07</c:v>
                </c:pt>
                <c:pt idx="10">
                  <c:v>242655.5</c:v>
                </c:pt>
                <c:pt idx="11">
                  <c:v>368284.17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A-481E-AA64-C6D3CA92F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053680"/>
        <c:axId val="1"/>
      </c:barChart>
      <c:catAx>
        <c:axId val="451053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0536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59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Quantidade  </a:t>
            </a:r>
            <a:r>
              <a:rPr lang="pt-BR" dirty="0" err="1"/>
              <a:t>Comissiionados</a:t>
            </a:r>
            <a:r>
              <a:rPr lang="pt-BR" dirty="0"/>
              <a:t> 2019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35814263120178E-2"/>
          <c:y val="0.21332203266258384"/>
          <c:w val="0.9095620317250328"/>
          <c:h val="0.564262540099154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'Comissionados 2017-2019'!$D$8</c:f>
              <c:strCache>
                <c:ptCount val="1"/>
                <c:pt idx="0">
                  <c:v>Quantidade de Funcionários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'Comissionados 2017-2019'!$B$9:$B$20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2017-2019'!$D$9:$D$20</c:f>
              <c:numCache>
                <c:formatCode>_-* #,##0_-;\-* #,##0_-;_-* "-"??_-;_-@_-</c:formatCode>
                <c:ptCount val="12"/>
                <c:pt idx="0">
                  <c:v>71</c:v>
                </c:pt>
                <c:pt idx="1">
                  <c:v>76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83</c:v>
                </c:pt>
                <c:pt idx="6">
                  <c:v>82</c:v>
                </c:pt>
                <c:pt idx="7" formatCode="#,##0">
                  <c:v>83</c:v>
                </c:pt>
                <c:pt idx="8" formatCode="#,##0">
                  <c:v>84</c:v>
                </c:pt>
                <c:pt idx="9" formatCode="#,##0">
                  <c:v>86</c:v>
                </c:pt>
                <c:pt idx="10" formatCode="#,##0">
                  <c:v>85</c:v>
                </c:pt>
                <c:pt idx="11" formatCode="#,##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C-4754-BDA3-141EF80DE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058272"/>
        <c:axId val="1"/>
        <c:axId val="0"/>
      </c:bar3DChart>
      <c:catAx>
        <c:axId val="45105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058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Percentual de Despesas a Folha 2019 COM COMISSIONADOS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'Comissionados 2017-2019'!$D$25</c:f>
              <c:strCache>
                <c:ptCount val="1"/>
                <c:pt idx="0">
                  <c:v>Percentual atingido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4F-46CB-9744-14B14A7FDBBD}"/>
                </c:ext>
              </c:extLst>
            </c:dLbl>
            <c:dLbl>
              <c:idx val="1"/>
              <c:layout>
                <c:manualLayout>
                  <c:x val="8.3333333333333332E-3"/>
                  <c:y val="-4.629629629629625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4F-46CB-9744-14B14A7FDBBD}"/>
                </c:ext>
              </c:extLst>
            </c:dLbl>
            <c:dLbl>
              <c:idx val="2"/>
              <c:layout>
                <c:manualLayout>
                  <c:x val="-3.6812127456030616E-2"/>
                  <c:y val="4.007321043326557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4F-46CB-9744-14B14A7FDBBD}"/>
                </c:ext>
              </c:extLst>
            </c:dLbl>
            <c:dLbl>
              <c:idx val="3"/>
              <c:layout>
                <c:manualLayout>
                  <c:x val="-4.5690022548408202E-17"/>
                  <c:y val="1.978239366963402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4F-46CB-9744-14B14A7FDBB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'Comissionados 2017-2019'!$B$26:$B$37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2017-2019'!$D$26:$D$37</c:f>
              <c:numCache>
                <c:formatCode>_(* #,##0.00_);_(* \(#,##0.00\);_(* "-"??_);_(@_)</c:formatCode>
                <c:ptCount val="12"/>
                <c:pt idx="0">
                  <c:v>8.6007845933462281</c:v>
                </c:pt>
                <c:pt idx="1">
                  <c:v>9.5995083581202074</c:v>
                </c:pt>
                <c:pt idx="2">
                  <c:v>8.7107720472094314</c:v>
                </c:pt>
                <c:pt idx="3">
                  <c:v>9.0996560596617204</c:v>
                </c:pt>
                <c:pt idx="4">
                  <c:v>8.8902589217320998</c:v>
                </c:pt>
                <c:pt idx="5">
                  <c:v>8.0418918162048811</c:v>
                </c:pt>
                <c:pt idx="6">
                  <c:v>9.9901532784982692</c:v>
                </c:pt>
                <c:pt idx="7">
                  <c:v>8.8173723261483783</c:v>
                </c:pt>
                <c:pt idx="8">
                  <c:v>8.8052917058684628</c:v>
                </c:pt>
                <c:pt idx="9">
                  <c:v>9.1949747926186767</c:v>
                </c:pt>
                <c:pt idx="10">
                  <c:v>8.1078809890956229</c:v>
                </c:pt>
                <c:pt idx="11">
                  <c:v>12.720332502162204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4F-46CB-9744-14B14A7FD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055976"/>
        <c:axId val="1"/>
      </c:barChart>
      <c:catAx>
        <c:axId val="451055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055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PERCENTUAL DE GASTOS DA FOLHA COM COMISSIONADOS 2018-2019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'Comissionados 2017-2019'!$F$62</c:f>
              <c:strCache>
                <c:ptCount val="1"/>
                <c:pt idx="0">
                  <c:v>Percentual 2018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'Comissionados 2017-2019'!$D$63:$D$74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2017-2019'!$F$63:$F$74</c:f>
              <c:numCache>
                <c:formatCode>_(* #,##0.00_);_(* \(#,##0.00\);_(* "-"??_);_(@_)</c:formatCode>
                <c:ptCount val="12"/>
                <c:pt idx="0">
                  <c:v>5.674127369084923</c:v>
                </c:pt>
                <c:pt idx="1">
                  <c:v>8.6422928893105126</c:v>
                </c:pt>
                <c:pt idx="2">
                  <c:v>7.8898451354935899</c:v>
                </c:pt>
                <c:pt idx="3">
                  <c:v>7.8743776573293669</c:v>
                </c:pt>
                <c:pt idx="4">
                  <c:v>8.0635530392753605</c:v>
                </c:pt>
                <c:pt idx="5">
                  <c:v>7.2689271976538663</c:v>
                </c:pt>
                <c:pt idx="6">
                  <c:v>9.5357546763526155</c:v>
                </c:pt>
                <c:pt idx="7">
                  <c:v>8.3011592663069109</c:v>
                </c:pt>
                <c:pt idx="8">
                  <c:v>8.4492112479520003</c:v>
                </c:pt>
                <c:pt idx="9">
                  <c:v>8.3955786590824975</c:v>
                </c:pt>
                <c:pt idx="10">
                  <c:v>7.4314628535216531</c:v>
                </c:pt>
                <c:pt idx="11">
                  <c:v>7.2475078484900086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F-44B9-865C-8C950366E12C}"/>
            </c:ext>
          </c:extLst>
        </c:ser>
        <c:ser>
          <c:idx val="2"/>
          <c:order val="1"/>
          <c:tx>
            <c:strRef>
              <c:f>'Comissionados 2017-2019'!$G$62</c:f>
              <c:strCache>
                <c:ptCount val="1"/>
                <c:pt idx="0">
                  <c:v>Percentual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'Comissionados 2017-2019'!$D$63:$D$74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'Comissionados 2017-2019'!$G$63:$G$74</c:f>
              <c:numCache>
                <c:formatCode>_(* #,##0.00_);_(* \(#,##0.00\);_(* "-"??_);_(@_)</c:formatCode>
                <c:ptCount val="12"/>
                <c:pt idx="0">
                  <c:v>8.6007845933462281</c:v>
                </c:pt>
                <c:pt idx="1">
                  <c:v>9.5995083581202074</c:v>
                </c:pt>
                <c:pt idx="2">
                  <c:v>8.7107720472094314</c:v>
                </c:pt>
                <c:pt idx="3">
                  <c:v>9.0996560596617204</c:v>
                </c:pt>
                <c:pt idx="4">
                  <c:v>8.8902589217320998</c:v>
                </c:pt>
                <c:pt idx="5">
                  <c:v>8.0418918162048811</c:v>
                </c:pt>
                <c:pt idx="6">
                  <c:v>9.9901532784982692</c:v>
                </c:pt>
                <c:pt idx="7">
                  <c:v>8.8173723261483783</c:v>
                </c:pt>
                <c:pt idx="8">
                  <c:v>8.8052917058684628</c:v>
                </c:pt>
                <c:pt idx="9">
                  <c:v>9.1949747926186767</c:v>
                </c:pt>
                <c:pt idx="10">
                  <c:v>8.1078809890956229</c:v>
                </c:pt>
                <c:pt idx="11">
                  <c:v>12.720332502162204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F-44B9-865C-8C950366E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624888"/>
        <c:axId val="1"/>
      </c:barChart>
      <c:catAx>
        <c:axId val="45162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624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COMISSIONADOS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'Evolução Folha 2015-2018'!$D$23</c:f>
              <c:strCache>
                <c:ptCount val="1"/>
                <c:pt idx="0">
                  <c:v>jan/17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2015-2018'!$E$23</c:f>
              <c:numCache>
                <c:formatCode>_(* #,##0.00_);_(* \(#,##0.00\);_(* "-"??_);_(@_)</c:formatCode>
                <c:ptCount val="1"/>
                <c:pt idx="0">
                  <c:v>19338.21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7-49AE-B420-2D295BAB7294}"/>
            </c:ext>
          </c:extLst>
        </c:ser>
        <c:ser>
          <c:idx val="1"/>
          <c:order val="1"/>
          <c:tx>
            <c:strRef>
              <c:f>'Evolução Folha 2015-2018'!$D$24</c:f>
              <c:strCache>
                <c:ptCount val="1"/>
                <c:pt idx="0">
                  <c:v>jan/18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2015-2018'!$E$24</c:f>
              <c:numCache>
                <c:formatCode>_(* #,##0.00_);_(* \(#,##0.00\);_(* "-"??_);_(@_)</c:formatCode>
                <c:ptCount val="1"/>
                <c:pt idx="0">
                  <c:v>128911.87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7-49AE-B420-2D295BAB7294}"/>
            </c:ext>
          </c:extLst>
        </c:ser>
        <c:ser>
          <c:idx val="2"/>
          <c:order val="2"/>
          <c:tx>
            <c:strRef>
              <c:f>'Evolução Folha 2015-2018'!$D$25</c:f>
              <c:strCache>
                <c:ptCount val="1"/>
                <c:pt idx="0">
                  <c:v>jan/19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2015-2018'!$E$25</c:f>
              <c:numCache>
                <c:formatCode>_(* #,##0.00_);_(* \(#,##0.00\);_(* "-"??_);_(@_)</c:formatCode>
                <c:ptCount val="1"/>
                <c:pt idx="0">
                  <c:v>216044.64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A7-49AE-B420-2D295BAB7294}"/>
            </c:ext>
          </c:extLst>
        </c:ser>
        <c:ser>
          <c:idx val="3"/>
          <c:order val="3"/>
          <c:tx>
            <c:strRef>
              <c:f>'Evolução Folha 2015-2018'!$D$26</c:f>
              <c:strCache>
                <c:ptCount val="1"/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2015-2018'!$E$26</c:f>
              <c:numCache>
                <c:formatCode>#,##0.00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AEA7-49AE-B420-2D295BAB7294}"/>
            </c:ext>
          </c:extLst>
        </c:ser>
        <c:ser>
          <c:idx val="4"/>
          <c:order val="4"/>
          <c:tx>
            <c:strRef>
              <c:f>'Evolução Folha 2015-2018'!$D$27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2015-2018'!$E$27</c:f>
              <c:numCache>
                <c:formatCode>#,##0.00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AEA7-49AE-B420-2D295BAB7294}"/>
            </c:ext>
          </c:extLst>
        </c:ser>
        <c:ser>
          <c:idx val="5"/>
          <c:order val="5"/>
          <c:tx>
            <c:strRef>
              <c:f>'Evolução Folha 2015-2018'!$D$28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2015-2018'!$E$28</c:f>
              <c:numCache>
                <c:formatCode>#,##0.00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AEA7-49AE-B420-2D295BAB7294}"/>
            </c:ext>
          </c:extLst>
        </c:ser>
        <c:ser>
          <c:idx val="6"/>
          <c:order val="6"/>
          <c:tx>
            <c:strRef>
              <c:f>'Evolução Folha 2015-2018'!$D$29</c:f>
              <c:strCache>
                <c:ptCount val="1"/>
                <c:pt idx="0">
                  <c:v>dez/17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2015-2018'!$E$29</c:f>
              <c:numCache>
                <c:formatCode>#,##0.00</c:formatCode>
                <c:ptCount val="1"/>
                <c:pt idx="0">
                  <c:v>128391.03999999999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A7-49AE-B420-2D295BAB7294}"/>
            </c:ext>
          </c:extLst>
        </c:ser>
        <c:ser>
          <c:idx val="7"/>
          <c:order val="7"/>
          <c:tx>
            <c:strRef>
              <c:f>'Evolução Folha 2015-2018'!$D$30</c:f>
              <c:strCache>
                <c:ptCount val="1"/>
                <c:pt idx="0">
                  <c:v>dez/18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333333333333333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A7-49AE-B420-2D295BAB729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2015-2018'!$E$30</c:f>
              <c:numCache>
                <c:formatCode>#,##0.00</c:formatCode>
                <c:ptCount val="1"/>
                <c:pt idx="0">
                  <c:v>168333.13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A7-49AE-B420-2D295BAB7294}"/>
            </c:ext>
          </c:extLst>
        </c:ser>
        <c:ser>
          <c:idx val="8"/>
          <c:order val="8"/>
          <c:tx>
            <c:strRef>
              <c:f>'Evolução Folha 2015-2018'!$D$31</c:f>
              <c:strCache>
                <c:ptCount val="1"/>
                <c:pt idx="0">
                  <c:v>dez/19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'Evolução Folha 2015-2018'!$E$20</c:f>
              <c:strCache>
                <c:ptCount val="1"/>
                <c:pt idx="0">
                  <c:v>COMISSIONADOS</c:v>
                </c:pt>
              </c:strCache>
            </c:strRef>
          </c:cat>
          <c:val>
            <c:numRef>
              <c:f>'Evolução Folha 2015-2018'!$E$31</c:f>
              <c:numCache>
                <c:formatCode>#,##0.00</c:formatCode>
                <c:ptCount val="1"/>
                <c:pt idx="0">
                  <c:v>368284.17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A7-49AE-B420-2D295BAB7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796272"/>
        <c:axId val="1"/>
      </c:barChart>
      <c:catAx>
        <c:axId val="3047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796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TEMPORÁRIO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'Evolução Folha 2015-2018'!$D$40</c:f>
              <c:strCache>
                <c:ptCount val="1"/>
                <c:pt idx="0">
                  <c:v>jan/17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2015-2018'!$E$40</c:f>
              <c:numCache>
                <c:formatCode>_(* #,##0.00_);_(* \(#,##0.00\);_(* "-"??_);_(@_)</c:formatCode>
                <c:ptCount val="1"/>
                <c:pt idx="0">
                  <c:v>206290.19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0-48CC-A49A-64187C819DF9}"/>
            </c:ext>
          </c:extLst>
        </c:ser>
        <c:ser>
          <c:idx val="1"/>
          <c:order val="1"/>
          <c:tx>
            <c:strRef>
              <c:f>'Evolução Folha 2015-2018'!$D$41</c:f>
              <c:strCache>
                <c:ptCount val="1"/>
                <c:pt idx="0">
                  <c:v>jan/18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2015-2018'!$E$41</c:f>
              <c:numCache>
                <c:formatCode>_(* #,##0.00_);_(* \(#,##0.00\);_(* "-"??_);_(@_)</c:formatCode>
                <c:ptCount val="1"/>
                <c:pt idx="0">
                  <c:v>480479.43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80-48CC-A49A-64187C819DF9}"/>
            </c:ext>
          </c:extLst>
        </c:ser>
        <c:ser>
          <c:idx val="2"/>
          <c:order val="2"/>
          <c:tx>
            <c:strRef>
              <c:f>'Evolução Folha 2015-2018'!$D$42</c:f>
              <c:strCache>
                <c:ptCount val="1"/>
                <c:pt idx="0">
                  <c:v>jan/19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8.3333333333333332E-3"/>
                  <c:y val="-4.62962962962962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80-48CC-A49A-64187C819DF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2015-2018'!$E$42</c:f>
              <c:numCache>
                <c:formatCode>_(* #,##0.00_);_(* \(#,##0.00\);_(* "-"??_);_(@_)</c:formatCode>
                <c:ptCount val="1"/>
                <c:pt idx="0">
                  <c:v>499552.27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80-48CC-A49A-64187C819DF9}"/>
            </c:ext>
          </c:extLst>
        </c:ser>
        <c:ser>
          <c:idx val="3"/>
          <c:order val="3"/>
          <c:tx>
            <c:strRef>
              <c:f>'Evolução Folha 2015-2018'!$D$43</c:f>
              <c:strCache>
                <c:ptCount val="1"/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2015-2018'!$E$43</c:f>
              <c:numCache>
                <c:formatCode>#,##0.00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F80-48CC-A49A-64187C819DF9}"/>
            </c:ext>
          </c:extLst>
        </c:ser>
        <c:ser>
          <c:idx val="4"/>
          <c:order val="4"/>
          <c:tx>
            <c:strRef>
              <c:f>'Evolução Folha 2015-2018'!$D$44</c:f>
              <c:strCache>
                <c:ptCount val="1"/>
                <c:pt idx="0">
                  <c:v>dez/15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-6.01851851851851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80-48CC-A49A-64187C819DF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2015-2018'!$E$44</c:f>
              <c:numCache>
                <c:formatCode>#,##0.00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8F80-48CC-A49A-64187C819DF9}"/>
            </c:ext>
          </c:extLst>
        </c:ser>
        <c:ser>
          <c:idx val="5"/>
          <c:order val="5"/>
          <c:tx>
            <c:strRef>
              <c:f>'Evolução Folha 2015-2018'!$D$45</c:f>
              <c:strCache>
                <c:ptCount val="1"/>
                <c:pt idx="0">
                  <c:v>dez/16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2015-2018'!$E$45</c:f>
              <c:numCache>
                <c:formatCode>#,##0.00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8F80-48CC-A49A-64187C819DF9}"/>
            </c:ext>
          </c:extLst>
        </c:ser>
        <c:ser>
          <c:idx val="6"/>
          <c:order val="6"/>
          <c:tx>
            <c:strRef>
              <c:f>'Evolução Folha 2015-2018'!$D$46</c:f>
              <c:strCache>
                <c:ptCount val="1"/>
                <c:pt idx="0">
                  <c:v>dez/17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2015-2018'!$E$46</c:f>
              <c:numCache>
                <c:formatCode>#,##0.00</c:formatCode>
                <c:ptCount val="1"/>
                <c:pt idx="0">
                  <c:v>530682.93000000005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80-48CC-A49A-64187C819DF9}"/>
            </c:ext>
          </c:extLst>
        </c:ser>
        <c:ser>
          <c:idx val="7"/>
          <c:order val="7"/>
          <c:tx>
            <c:strRef>
              <c:f>'Evolução Folha 2015-2018'!$D$47</c:f>
              <c:strCache>
                <c:ptCount val="1"/>
                <c:pt idx="0">
                  <c:v>dez/18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555555555555556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80-48CC-A49A-64187C819DF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2015-2018'!$E$47</c:f>
              <c:numCache>
                <c:formatCode>#,##0.00</c:formatCode>
                <c:ptCount val="1"/>
                <c:pt idx="0">
                  <c:v>544395.68000000005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80-48CC-A49A-64187C819DF9}"/>
            </c:ext>
          </c:extLst>
        </c:ser>
        <c:ser>
          <c:idx val="8"/>
          <c:order val="8"/>
          <c:tx>
            <c:strRef>
              <c:f>'Evolução Folha 2015-2018'!$D$48</c:f>
              <c:strCache>
                <c:ptCount val="1"/>
                <c:pt idx="0">
                  <c:v>dez/19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'Evolução Folha 2015-2018'!$E$37</c:f>
              <c:strCache>
                <c:ptCount val="1"/>
                <c:pt idx="0">
                  <c:v>TEMPORÁRIOS</c:v>
                </c:pt>
              </c:strCache>
            </c:strRef>
          </c:cat>
          <c:val>
            <c:numRef>
              <c:f>'Evolução Folha 2015-2018'!$E$48</c:f>
              <c:numCache>
                <c:formatCode>#,##0.00</c:formatCode>
                <c:ptCount val="1"/>
                <c:pt idx="0">
                  <c:v>700032.8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F80-48CC-A49A-64187C819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798568"/>
        <c:axId val="1"/>
      </c:barChart>
      <c:catAx>
        <c:axId val="30479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798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COMPARATIVO POPULAÇÃO X SERVIDORES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Planilha1!$C$35</c:f>
              <c:strCache>
                <c:ptCount val="1"/>
                <c:pt idx="0">
                  <c:v>População estimada 2019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Planilha1!$B$36:$B$39</c:f>
              <c:strCache>
                <c:ptCount val="4"/>
                <c:pt idx="0">
                  <c:v>Fortim</c:v>
                </c:pt>
                <c:pt idx="1">
                  <c:v>Icapuí</c:v>
                </c:pt>
                <c:pt idx="2">
                  <c:v>Itaiçaba</c:v>
                </c:pt>
                <c:pt idx="3">
                  <c:v>Palhano</c:v>
                </c:pt>
              </c:strCache>
            </c:strRef>
          </c:cat>
          <c:val>
            <c:numRef>
              <c:f>Planilha1!$C$36:$C$39</c:f>
              <c:numCache>
                <c:formatCode>_-* #,##0_-;\-* #,##0_-;_-* "-"??_-;_-@_-</c:formatCode>
                <c:ptCount val="4"/>
                <c:pt idx="0">
                  <c:v>16480</c:v>
                </c:pt>
                <c:pt idx="1">
                  <c:v>19934</c:v>
                </c:pt>
                <c:pt idx="2">
                  <c:v>7827</c:v>
                </c:pt>
                <c:pt idx="3">
                  <c:v>9386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D-45C0-B06F-6D7E3E0A1EB2}"/>
            </c:ext>
          </c:extLst>
        </c:ser>
        <c:ser>
          <c:idx val="1"/>
          <c:order val="1"/>
          <c:tx>
            <c:strRef>
              <c:f>Planilha1!$D$35</c:f>
              <c:strCache>
                <c:ptCount val="1"/>
                <c:pt idx="0">
                  <c:v>Nº de servidores novembro /19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Planilha1!$B$36:$B$39</c:f>
              <c:strCache>
                <c:ptCount val="4"/>
                <c:pt idx="0">
                  <c:v>Fortim</c:v>
                </c:pt>
                <c:pt idx="1">
                  <c:v>Icapuí</c:v>
                </c:pt>
                <c:pt idx="2">
                  <c:v>Itaiçaba</c:v>
                </c:pt>
                <c:pt idx="3">
                  <c:v>Palhano</c:v>
                </c:pt>
              </c:strCache>
            </c:strRef>
          </c:cat>
          <c:val>
            <c:numRef>
              <c:f>Planilha1!$D$36:$D$39</c:f>
              <c:numCache>
                <c:formatCode>_-* #,##0_-;\-* #,##0_-;_-* "-"??_-;_-@_-</c:formatCode>
                <c:ptCount val="4"/>
                <c:pt idx="0">
                  <c:v>851</c:v>
                </c:pt>
                <c:pt idx="1">
                  <c:v>1035</c:v>
                </c:pt>
                <c:pt idx="2">
                  <c:v>470</c:v>
                </c:pt>
                <c:pt idx="3">
                  <c:v>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D-45C0-B06F-6D7E3E0A1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216032"/>
        <c:axId val="1"/>
      </c:barChart>
      <c:catAx>
        <c:axId val="3042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216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DE SERVIDORES</a:t>
            </a:r>
            <a:r>
              <a:rPr lang="en-US" baseline="0"/>
              <a:t> X POPULAÇÃO</a:t>
            </a:r>
            <a:endParaRPr lang="en-US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Planilha1!$E$35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Planilha1!$B$36:$B$39</c:f>
              <c:strCache>
                <c:ptCount val="4"/>
                <c:pt idx="0">
                  <c:v>Fortim</c:v>
                </c:pt>
                <c:pt idx="1">
                  <c:v>Icapuí</c:v>
                </c:pt>
                <c:pt idx="2">
                  <c:v>Itaiçaba</c:v>
                </c:pt>
                <c:pt idx="3">
                  <c:v>Palhano</c:v>
                </c:pt>
              </c:strCache>
            </c:strRef>
          </c:cat>
          <c:val>
            <c:numRef>
              <c:f>Planilha1!$E$36:$E$39</c:f>
              <c:numCache>
                <c:formatCode>_(* #,##0.00_);_(* \(#,##0.00\);_(* "-"??_);_(@_)</c:formatCode>
                <c:ptCount val="4"/>
                <c:pt idx="0">
                  <c:v>5.1638349514563107</c:v>
                </c:pt>
                <c:pt idx="1">
                  <c:v>5.1921340423397213</c:v>
                </c:pt>
                <c:pt idx="2">
                  <c:v>6.0048549891401555</c:v>
                </c:pt>
                <c:pt idx="3">
                  <c:v>6.9784785851267843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1-456B-B9D2-258CF7E6B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4218328"/>
        <c:axId val="1"/>
      </c:barChart>
      <c:catAx>
        <c:axId val="304218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2183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Média Salarial - Folha Total/nº de servidores - R$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Plan1!$C$77</c:f>
              <c:strCache>
                <c:ptCount val="1"/>
                <c:pt idx="0">
                  <c:v>Média Salarial - folha/nº servidores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Plan1!$B$78:$B$97</c:f>
              <c:strCache>
                <c:ptCount val="20"/>
                <c:pt idx="0">
                  <c:v>Fortim</c:v>
                </c:pt>
                <c:pt idx="1">
                  <c:v>Icapuí</c:v>
                </c:pt>
                <c:pt idx="2">
                  <c:v>Aracati</c:v>
                </c:pt>
                <c:pt idx="3">
                  <c:v>Jaguaruana</c:v>
                </c:pt>
                <c:pt idx="4">
                  <c:v>Itaiçaba</c:v>
                </c:pt>
                <c:pt idx="5">
                  <c:v>Palhano</c:v>
                </c:pt>
                <c:pt idx="6">
                  <c:v>Quixeré</c:v>
                </c:pt>
                <c:pt idx="7">
                  <c:v>Russas</c:v>
                </c:pt>
                <c:pt idx="8">
                  <c:v>Limoeiro</c:v>
                </c:pt>
                <c:pt idx="9">
                  <c:v>M. Nova</c:v>
                </c:pt>
                <c:pt idx="10">
                  <c:v>São João J.</c:v>
                </c:pt>
                <c:pt idx="11">
                  <c:v>T. do Norte</c:v>
                </c:pt>
                <c:pt idx="12">
                  <c:v>Alto Santo</c:v>
                </c:pt>
                <c:pt idx="13">
                  <c:v>Jaguaribara</c:v>
                </c:pt>
                <c:pt idx="14">
                  <c:v>Jaguaretama</c:v>
                </c:pt>
                <c:pt idx="15">
                  <c:v>Iracema</c:v>
                </c:pt>
                <c:pt idx="16">
                  <c:v>Jaguaribe</c:v>
                </c:pt>
                <c:pt idx="17">
                  <c:v>Erere</c:v>
                </c:pt>
                <c:pt idx="18">
                  <c:v>Potiretama</c:v>
                </c:pt>
                <c:pt idx="19">
                  <c:v>Pereiro</c:v>
                </c:pt>
              </c:strCache>
            </c:strRef>
          </c:cat>
          <c:val>
            <c:numRef>
              <c:f>Plan1!$C$78:$C$97</c:f>
              <c:numCache>
                <c:formatCode>_(* #,##0.00_);_(* \(#,##0.00\);_(* "-"??_);_(@_)</c:formatCode>
                <c:ptCount val="20"/>
                <c:pt idx="0">
                  <c:v>1881.9374369323916</c:v>
                </c:pt>
                <c:pt idx="1">
                  <c:v>2651.4683153013912</c:v>
                </c:pt>
                <c:pt idx="2">
                  <c:v>1966.3696464501293</c:v>
                </c:pt>
                <c:pt idx="3">
                  <c:v>1854.6137339055795</c:v>
                </c:pt>
                <c:pt idx="4">
                  <c:v>1810.6382978723404</c:v>
                </c:pt>
                <c:pt idx="5">
                  <c:v>1633.3333333333333</c:v>
                </c:pt>
                <c:pt idx="6">
                  <c:v>2043.9453125</c:v>
                </c:pt>
                <c:pt idx="7">
                  <c:v>2099.4152046783624</c:v>
                </c:pt>
                <c:pt idx="8">
                  <c:v>2950.8797653958945</c:v>
                </c:pt>
                <c:pt idx="9">
                  <c:v>2244.6547493866105</c:v>
                </c:pt>
                <c:pt idx="10">
                  <c:v>1665.2542372881355</c:v>
                </c:pt>
                <c:pt idx="11">
                  <c:v>2099.728014505893</c:v>
                </c:pt>
                <c:pt idx="12">
                  <c:v>1551.3227513227514</c:v>
                </c:pt>
                <c:pt idx="13">
                  <c:v>1810.2766798418972</c:v>
                </c:pt>
                <c:pt idx="14">
                  <c:v>2019.047619047619</c:v>
                </c:pt>
                <c:pt idx="15">
                  <c:v>2191.4008321775314</c:v>
                </c:pt>
                <c:pt idx="16">
                  <c:v>2251.201098146877</c:v>
                </c:pt>
                <c:pt idx="17">
                  <c:v>1655.241935483871</c:v>
                </c:pt>
                <c:pt idx="18">
                  <c:v>1308.4967320261437</c:v>
                </c:pt>
                <c:pt idx="19">
                  <c:v>1778.4810126582279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B-4A65-AECB-E5E72204D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148016"/>
        <c:axId val="1"/>
        <c:axId val="0"/>
      </c:bar3DChart>
      <c:catAx>
        <c:axId val="27914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914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RCL</a:t>
            </a:r>
            <a:r>
              <a:rPr lang="en-US" b="1" baseline="0"/>
              <a:t> </a:t>
            </a:r>
            <a:r>
              <a:rPr lang="en-US" b="1"/>
              <a:t>JANEIRO A </a:t>
            </a:r>
            <a:r>
              <a:rPr lang="en-US" b="1" baseline="0"/>
              <a:t> DEZEMBRO 2018-2019</a:t>
            </a:r>
            <a:endParaRPr lang="en-US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 RCL 2017-2019'!$G$7</c:f>
              <c:strCache>
                <c:ptCount val="1"/>
                <c:pt idx="0">
                  <c:v>JANEIRO A DEZEMBRO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'Compar RCL 2017-2019'!$H$7:$I$7</c:f>
              <c:numCache>
                <c:formatCode>_-[$R$-416]\ * #,##0.00_-;\-[$R$-416]\ * #,##0.00_-;_-[$R$-416]\ * "-"??_-;_-@_-</c:formatCode>
                <c:ptCount val="2"/>
                <c:pt idx="0">
                  <c:v>68906897.75</c:v>
                </c:pt>
                <c:pt idx="1">
                  <c:v>74785394.019999996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5-429F-A4B9-332A807D2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107128"/>
        <c:axId val="1"/>
      </c:barChart>
      <c:catAx>
        <c:axId val="22110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R$-416]\ * #,##0.00_-;\-[$R$-416]\ * #,##0.00_-;_-[$R$-416]\ 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107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Percentual atingido/PMI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'RCL 2018-2019'!$C$18</c:f>
              <c:strCache>
                <c:ptCount val="1"/>
                <c:pt idx="0">
                  <c:v>Percentual atingido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'RCL 2018-2019'!$B$19:$B$24</c:f>
              <c:strCache>
                <c:ptCount val="6"/>
                <c:pt idx="0">
                  <c:v>3º Quadr 19</c:v>
                </c:pt>
                <c:pt idx="1">
                  <c:v>2º Quadr19</c:v>
                </c:pt>
                <c:pt idx="2">
                  <c:v>1º quadr 19</c:v>
                </c:pt>
                <c:pt idx="3">
                  <c:v>3º Quadr 18</c:v>
                </c:pt>
                <c:pt idx="4">
                  <c:v>2º Quadr18</c:v>
                </c:pt>
                <c:pt idx="5">
                  <c:v>1º quadr 18</c:v>
                </c:pt>
              </c:strCache>
            </c:strRef>
          </c:cat>
          <c:val>
            <c:numRef>
              <c:f>'RCL 2018-2019'!$C$19:$C$24</c:f>
              <c:numCache>
                <c:formatCode>0.00%</c:formatCode>
                <c:ptCount val="6"/>
                <c:pt idx="0">
                  <c:v>0.53969999999999996</c:v>
                </c:pt>
                <c:pt idx="1">
                  <c:v>0.53649999999999998</c:v>
                </c:pt>
                <c:pt idx="2">
                  <c:v>0.55469999999999997</c:v>
                </c:pt>
                <c:pt idx="3">
                  <c:v>0.53869999999999996</c:v>
                </c:pt>
                <c:pt idx="4">
                  <c:v>0.54630000000000001</c:v>
                </c:pt>
                <c:pt idx="5">
                  <c:v>0.5615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7-416E-9DB2-B9C23C9EA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637712"/>
        <c:axId val="1"/>
      </c:barChart>
      <c:catAx>
        <c:axId val="2216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637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/>
              <a:t> EVOLUÇAÕ DO FUNDEB TRIÊNIO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'FUNDEB 2019'!$B$75</c:f>
              <c:strCache>
                <c:ptCount val="1"/>
                <c:pt idx="0">
                  <c:v> 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'FUNDEB 2019'!$A$76:$A$78</c:f>
              <c:strCache>
                <c:ptCount val="3"/>
                <c:pt idx="0">
                  <c:v>RECEITA TOTAL FUNDEB 2017</c:v>
                </c:pt>
                <c:pt idx="1">
                  <c:v>RECEITA TOTAL FUNDEB 2018</c:v>
                </c:pt>
                <c:pt idx="2">
                  <c:v>RECEITA TOTAL FUNDEB 2019</c:v>
                </c:pt>
              </c:strCache>
            </c:strRef>
          </c:cat>
          <c:val>
            <c:numRef>
              <c:f>'FUNDEB 2019'!$B$76:$B$78</c:f>
              <c:numCache>
                <c:formatCode>_(* #,##0.00_);_(* \(#,##0.00\);_(* "-"??_);_(@_)</c:formatCode>
                <c:ptCount val="3"/>
                <c:pt idx="0">
                  <c:v>13041453.549999999</c:v>
                </c:pt>
                <c:pt idx="1">
                  <c:v>14270155.84</c:v>
                </c:pt>
                <c:pt idx="2">
                  <c:v>16360738.970000001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0-46F7-9078-CBE9D69261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0684904"/>
        <c:axId val="450680640"/>
      </c:barChart>
      <c:catAx>
        <c:axId val="450684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50680640"/>
        <c:crosses val="autoZero"/>
        <c:auto val="1"/>
        <c:lblAlgn val="ctr"/>
        <c:lblOffset val="100"/>
        <c:noMultiLvlLbl val="0"/>
      </c:catAx>
      <c:valAx>
        <c:axId val="45068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5068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/>
              <a:t> CRESCIMENTO %  FUNDEB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'FUNDEB 2019'!$B$100</c:f>
              <c:strCache>
                <c:ptCount val="1"/>
                <c:pt idx="0">
                  <c:v> %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333333333333332E-3"/>
                  <c:y val="0.222222222222222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FE-4D41-8291-DF68C2D6C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'FUNDEB 2019'!$A$101:$A$103</c:f>
              <c:strCache>
                <c:ptCount val="3"/>
                <c:pt idx="0">
                  <c:v>CRESCIMENTO FUNDEB 16-17</c:v>
                </c:pt>
                <c:pt idx="1">
                  <c:v>CRESCIMENTO FUNDEB 17-18</c:v>
                </c:pt>
                <c:pt idx="2">
                  <c:v>CRESCIMENTO FUNDEB 18-19</c:v>
                </c:pt>
              </c:strCache>
            </c:strRef>
          </c:cat>
          <c:val>
            <c:numRef>
              <c:f>'FUNDEB 2019'!$B$101:$B$103</c:f>
              <c:numCache>
                <c:formatCode>_(* #,##0.00_);_(* \(#,##0.00\);_(* "-"??_);_(@_)</c:formatCode>
                <c:ptCount val="3"/>
                <c:pt idx="0">
                  <c:v>-3.5586742278828587</c:v>
                </c:pt>
                <c:pt idx="1">
                  <c:v>9.4215133711073253</c:v>
                </c:pt>
                <c:pt idx="2">
                  <c:v>14.65003713652507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E-4D41-8291-DF68C2D6CD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1563968"/>
        <c:axId val="511580696"/>
      </c:barChart>
      <c:catAx>
        <c:axId val="5115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511580696"/>
        <c:crosses val="autoZero"/>
        <c:auto val="1"/>
        <c:lblAlgn val="ctr"/>
        <c:lblOffset val="100"/>
        <c:noMultiLvlLbl val="0"/>
      </c:catAx>
      <c:valAx>
        <c:axId val="5115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5115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ICAPUÍ - DESPESAS COM TEMPORÁRIOS 2019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2019'!$B$8:$B$19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2019'!$F$8:$F$19</c:f>
              <c:numCache>
                <c:formatCode>_(* #,##0.00_);_(* \(#,##0.00\);_(* "-"??_);_(@_)</c:formatCode>
                <c:ptCount val="12"/>
                <c:pt idx="0">
                  <c:v>499552.27</c:v>
                </c:pt>
                <c:pt idx="1">
                  <c:v>401041.01</c:v>
                </c:pt>
                <c:pt idx="2">
                  <c:v>561627.43000000005</c:v>
                </c:pt>
                <c:pt idx="3">
                  <c:v>594157.91</c:v>
                </c:pt>
                <c:pt idx="4">
                  <c:v>623705.57999999996</c:v>
                </c:pt>
                <c:pt idx="5">
                  <c:v>654132</c:v>
                </c:pt>
                <c:pt idx="6">
                  <c:v>359242.36</c:v>
                </c:pt>
                <c:pt idx="7">
                  <c:v>664301.26</c:v>
                </c:pt>
                <c:pt idx="8">
                  <c:v>668191.17000000004</c:v>
                </c:pt>
                <c:pt idx="9">
                  <c:v>714674.63</c:v>
                </c:pt>
                <c:pt idx="10" formatCode="#,##0.00">
                  <c:v>735164.59</c:v>
                </c:pt>
                <c:pt idx="11" formatCode="#,##0.00">
                  <c:v>700032.8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5-4090-97EC-8C0A501FF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071160"/>
        <c:axId val="1"/>
      </c:barChart>
      <c:catAx>
        <c:axId val="455071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50711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59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Quantidade de Funcionários Temporários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35814263120178E-2"/>
          <c:y val="0.21332203266258384"/>
          <c:w val="0.9095620317250328"/>
          <c:h val="0.5642625400991542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2019'!$B$8:$B$19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2019'!$D$8:$D$19</c:f>
              <c:numCache>
                <c:formatCode>#,##0</c:formatCode>
                <c:ptCount val="12"/>
                <c:pt idx="0">
                  <c:v>296</c:v>
                </c:pt>
                <c:pt idx="1">
                  <c:v>273</c:v>
                </c:pt>
                <c:pt idx="2">
                  <c:v>295</c:v>
                </c:pt>
                <c:pt idx="3">
                  <c:v>310</c:v>
                </c:pt>
                <c:pt idx="4">
                  <c:v>313</c:v>
                </c:pt>
                <c:pt idx="5">
                  <c:v>330</c:v>
                </c:pt>
                <c:pt idx="6">
                  <c:v>168</c:v>
                </c:pt>
                <c:pt idx="7">
                  <c:v>339</c:v>
                </c:pt>
                <c:pt idx="8">
                  <c:v>343</c:v>
                </c:pt>
                <c:pt idx="9">
                  <c:v>360</c:v>
                </c:pt>
                <c:pt idx="10">
                  <c:v>369</c:v>
                </c:pt>
                <c:pt idx="11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9-41BD-B981-3237C84C1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5075752"/>
        <c:axId val="1"/>
        <c:axId val="0"/>
      </c:bar3DChart>
      <c:catAx>
        <c:axId val="45507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5075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Percentual DE DESPESAS da Folha 2019 COM TEMPORÁRIOS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2407407407407406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4A-4519-AB7B-A1E567C1049B}"/>
                </c:ext>
              </c:extLst>
            </c:dLbl>
            <c:dLbl>
              <c:idx val="1"/>
              <c:layout>
                <c:manualLayout>
                  <c:x val="8.3333333333333332E-3"/>
                  <c:y val="-4.629629629629625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4A-4519-AB7B-A1E567C1049B}"/>
                </c:ext>
              </c:extLst>
            </c:dLbl>
            <c:dLbl>
              <c:idx val="2"/>
              <c:layout>
                <c:manualLayout>
                  <c:x val="-3.6812127456030616E-2"/>
                  <c:y val="4.007321043326557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4A-4519-AB7B-A1E567C1049B}"/>
                </c:ext>
              </c:extLst>
            </c:dLbl>
            <c:dLbl>
              <c:idx val="3"/>
              <c:layout>
                <c:manualLayout>
                  <c:x val="-4.5690022548408202E-17"/>
                  <c:y val="1.978239366963402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4A-4519-AB7B-A1E567C1049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 2019'!$B$25:$B$36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'Temp 2019'!$D$25:$D$36</c:f>
              <c:numCache>
                <c:formatCode>_(* #,##0.00_);_(* \(#,##0.00\);_(* "-"??_);_(@_)</c:formatCode>
                <c:ptCount val="12"/>
                <c:pt idx="0">
                  <c:v>19.887285643314897</c:v>
                </c:pt>
                <c:pt idx="1">
                  <c:v>16.736886445239882</c:v>
                </c:pt>
                <c:pt idx="2">
                  <c:v>21.615241498673306</c:v>
                </c:pt>
                <c:pt idx="3">
                  <c:v>22.66507316837853</c:v>
                </c:pt>
                <c:pt idx="4">
                  <c:v>23.45014228341471</c:v>
                </c:pt>
                <c:pt idx="5">
                  <c:v>21.72361602702005</c:v>
                </c:pt>
                <c:pt idx="6">
                  <c:v>14.513315734269286</c:v>
                </c:pt>
                <c:pt idx="7">
                  <c:v>24.489343504321234</c:v>
                </c:pt>
                <c:pt idx="8">
                  <c:v>24.069093446651731</c:v>
                </c:pt>
                <c:pt idx="9">
                  <c:v>26.415299725866948</c:v>
                </c:pt>
                <c:pt idx="10">
                  <c:v>24.564153720469054</c:v>
                </c:pt>
                <c:pt idx="11">
                  <c:v>24.178747564467987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A-4519-AB7B-A1E567C10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073456"/>
        <c:axId val="1"/>
      </c:barChart>
      <c:catAx>
        <c:axId val="45507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507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6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8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6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5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2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8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8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6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0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9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3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8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emf"/><Relationship Id="rId9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2EA51-B7F3-4B77-9AE4-57E1671E1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CAMPANHA SALARIAL 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32CD48-B781-4758-8F10-18C3383ED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DADOS PARA DISCUSSÃO COM O GOVERNO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173861-FB94-4440-A166-3B99C78FF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72" y="688319"/>
            <a:ext cx="2243105" cy="2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1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79174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DESPESAS COM PESSOAL 2018-2019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A68BF8-6D53-4F86-B2ED-DF68F82D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5B6F9CA-A032-477B-8ED8-D03891BE88E7}"/>
              </a:ext>
            </a:extLst>
          </p:cNvPr>
          <p:cNvSpPr/>
          <p:nvPr/>
        </p:nvSpPr>
        <p:spPr>
          <a:xfrm>
            <a:off x="2215871" y="5692024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Fonte: PMI - </a:t>
            </a:r>
            <a:r>
              <a:rPr lang="pt-B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RGF's</a:t>
            </a: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0E89F7-6030-4752-B316-2C8ECB332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72" y="1423242"/>
            <a:ext cx="6160230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79174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DESPESA COM PESSOAL 2018-2019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CE32EC-9477-498D-897B-7963E403A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165" y="5006533"/>
            <a:ext cx="1469549" cy="158263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16FB496-6318-42AF-9BC0-672BCA7C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22" y="5493024"/>
            <a:ext cx="1268078" cy="30482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EFAF541-D895-4B39-AB99-CA46D406E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35511"/>
              </p:ext>
            </p:extLst>
          </p:nvPr>
        </p:nvGraphicFramePr>
        <p:xfrm>
          <a:off x="2716696" y="1465814"/>
          <a:ext cx="6533321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689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50" y="235227"/>
            <a:ext cx="10018713" cy="983974"/>
          </a:xfrm>
        </p:spPr>
        <p:txBody>
          <a:bodyPr/>
          <a:lstStyle/>
          <a:p>
            <a:r>
              <a:rPr lang="pt-BR" dirty="0"/>
              <a:t>FUNDEB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6DFBC7-3F09-46F9-B9CA-66127C51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50" y="5588574"/>
            <a:ext cx="5131925" cy="279469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81B2579-2F3F-4C43-A7B6-6A15CD739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07708"/>
              </p:ext>
            </p:extLst>
          </p:nvPr>
        </p:nvGraphicFramePr>
        <p:xfrm>
          <a:off x="1475950" y="1219201"/>
          <a:ext cx="4688889" cy="293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0FB202E1-ADE7-4792-91B2-ECBA8E46E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A1BF14B-D424-4BF5-85BC-018DDDC2C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850557"/>
              </p:ext>
            </p:extLst>
          </p:nvPr>
        </p:nvGraphicFramePr>
        <p:xfrm>
          <a:off x="6922663" y="1219201"/>
          <a:ext cx="4572000" cy="307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327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50" y="204766"/>
            <a:ext cx="10018713" cy="785191"/>
          </a:xfrm>
        </p:spPr>
        <p:txBody>
          <a:bodyPr/>
          <a:lstStyle/>
          <a:p>
            <a:r>
              <a:rPr lang="pt-BR" dirty="0"/>
              <a:t>FUNDEB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6DFBC7-3F09-46F9-B9CA-66127C51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50" y="5588574"/>
            <a:ext cx="5131925" cy="2794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AAEF385-D173-4A69-9287-C035F566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F5BA2E8-44C5-4E1C-B7A9-41758D66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72708"/>
              </p:ext>
            </p:extLst>
          </p:nvPr>
        </p:nvGraphicFramePr>
        <p:xfrm>
          <a:off x="6234258" y="2181995"/>
          <a:ext cx="5346700" cy="1914525"/>
        </p:xfrm>
        <a:graphic>
          <a:graphicData uri="http://schemas.openxmlformats.org/drawingml/2006/table">
            <a:tbl>
              <a:tblPr/>
              <a:tblGrid>
                <a:gridCol w="2108200">
                  <a:extLst>
                    <a:ext uri="{9D8B030D-6E8A-4147-A177-3AD203B41FA5}">
                      <a16:colId xmlns:a16="http://schemas.microsoft.com/office/drawing/2014/main" val="169761924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570537856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9978654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64957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959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TOTAL FUNDEB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13.041.453,55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14.270.155,84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16.360.738,97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083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7.824.872,13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8.562.093,50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9.816.443,38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97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5.216.581,42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5.708.062,34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6.544.295,59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5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EM R$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481.228,19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1.228.702,29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2.090.583,13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04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3,56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9,42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14,65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702966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8F5B1D38-A6E1-4DC1-8CDF-79DEDBE4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20" y="1666945"/>
            <a:ext cx="470042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3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50" y="204766"/>
            <a:ext cx="10018713" cy="785191"/>
          </a:xfrm>
        </p:spPr>
        <p:txBody>
          <a:bodyPr/>
          <a:lstStyle/>
          <a:p>
            <a:r>
              <a:rPr lang="pt-BR" dirty="0"/>
              <a:t>FUNDEB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AEF385-D173-4A69-9287-C035F566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44ADFB-4E8F-4E23-BAE8-3F93AACE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08" y="1117140"/>
            <a:ext cx="6294782" cy="37835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7AA16F7-A833-4233-86B2-E254C265B12D}"/>
              </a:ext>
            </a:extLst>
          </p:cNvPr>
          <p:cNvSpPr/>
          <p:nvPr/>
        </p:nvSpPr>
        <p:spPr>
          <a:xfrm>
            <a:off x="2585246" y="5218908"/>
            <a:ext cx="4097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 : Servidores - Transparência Site Oficial – Governos municipais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5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50" y="204766"/>
            <a:ext cx="10018713" cy="785191"/>
          </a:xfrm>
        </p:spPr>
        <p:txBody>
          <a:bodyPr/>
          <a:lstStyle/>
          <a:p>
            <a:r>
              <a:rPr lang="pt-BR" dirty="0"/>
              <a:t>FUNDEB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6DFBC7-3F09-46F9-B9CA-66127C51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50" y="5588574"/>
            <a:ext cx="5131925" cy="2794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AAEF385-D173-4A69-9287-C035F566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A2F8CDB-0E9D-403A-8E3C-F0EBC8347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80688"/>
              </p:ext>
            </p:extLst>
          </p:nvPr>
        </p:nvGraphicFramePr>
        <p:xfrm>
          <a:off x="1475950" y="1707954"/>
          <a:ext cx="10384745" cy="2890548"/>
        </p:xfrm>
        <a:graphic>
          <a:graphicData uri="http://schemas.openxmlformats.org/drawingml/2006/table">
            <a:tbl>
              <a:tblPr/>
              <a:tblGrid>
                <a:gridCol w="1543957">
                  <a:extLst>
                    <a:ext uri="{9D8B030D-6E8A-4147-A177-3AD203B41FA5}">
                      <a16:colId xmlns:a16="http://schemas.microsoft.com/office/drawing/2014/main" val="3074763636"/>
                    </a:ext>
                  </a:extLst>
                </a:gridCol>
                <a:gridCol w="713027">
                  <a:extLst>
                    <a:ext uri="{9D8B030D-6E8A-4147-A177-3AD203B41FA5}">
                      <a16:colId xmlns:a16="http://schemas.microsoft.com/office/drawing/2014/main" val="1153465810"/>
                    </a:ext>
                  </a:extLst>
                </a:gridCol>
                <a:gridCol w="651269">
                  <a:extLst>
                    <a:ext uri="{9D8B030D-6E8A-4147-A177-3AD203B41FA5}">
                      <a16:colId xmlns:a16="http://schemas.microsoft.com/office/drawing/2014/main" val="3993677617"/>
                    </a:ext>
                  </a:extLst>
                </a:gridCol>
                <a:gridCol w="673726">
                  <a:extLst>
                    <a:ext uri="{9D8B030D-6E8A-4147-A177-3AD203B41FA5}">
                      <a16:colId xmlns:a16="http://schemas.microsoft.com/office/drawing/2014/main" val="1925124383"/>
                    </a:ext>
                  </a:extLst>
                </a:gridCol>
                <a:gridCol w="673726">
                  <a:extLst>
                    <a:ext uri="{9D8B030D-6E8A-4147-A177-3AD203B41FA5}">
                      <a16:colId xmlns:a16="http://schemas.microsoft.com/office/drawing/2014/main" val="310265348"/>
                    </a:ext>
                  </a:extLst>
                </a:gridCol>
                <a:gridCol w="623197">
                  <a:extLst>
                    <a:ext uri="{9D8B030D-6E8A-4147-A177-3AD203B41FA5}">
                      <a16:colId xmlns:a16="http://schemas.microsoft.com/office/drawing/2014/main" val="1410183401"/>
                    </a:ext>
                  </a:extLst>
                </a:gridCol>
                <a:gridCol w="668112">
                  <a:extLst>
                    <a:ext uri="{9D8B030D-6E8A-4147-A177-3AD203B41FA5}">
                      <a16:colId xmlns:a16="http://schemas.microsoft.com/office/drawing/2014/main" val="3077291870"/>
                    </a:ext>
                  </a:extLst>
                </a:gridCol>
                <a:gridCol w="673726">
                  <a:extLst>
                    <a:ext uri="{9D8B030D-6E8A-4147-A177-3AD203B41FA5}">
                      <a16:colId xmlns:a16="http://schemas.microsoft.com/office/drawing/2014/main" val="1805502670"/>
                    </a:ext>
                  </a:extLst>
                </a:gridCol>
                <a:gridCol w="688698">
                  <a:extLst>
                    <a:ext uri="{9D8B030D-6E8A-4147-A177-3AD203B41FA5}">
                      <a16:colId xmlns:a16="http://schemas.microsoft.com/office/drawing/2014/main" val="699355525"/>
                    </a:ext>
                  </a:extLst>
                </a:gridCol>
                <a:gridCol w="696185">
                  <a:extLst>
                    <a:ext uri="{9D8B030D-6E8A-4147-A177-3AD203B41FA5}">
                      <a16:colId xmlns:a16="http://schemas.microsoft.com/office/drawing/2014/main" val="33371919"/>
                    </a:ext>
                  </a:extLst>
                </a:gridCol>
                <a:gridCol w="718641">
                  <a:extLst>
                    <a:ext uri="{9D8B030D-6E8A-4147-A177-3AD203B41FA5}">
                      <a16:colId xmlns:a16="http://schemas.microsoft.com/office/drawing/2014/main" val="2179040289"/>
                    </a:ext>
                  </a:extLst>
                </a:gridCol>
                <a:gridCol w="681213">
                  <a:extLst>
                    <a:ext uri="{9D8B030D-6E8A-4147-A177-3AD203B41FA5}">
                      <a16:colId xmlns:a16="http://schemas.microsoft.com/office/drawing/2014/main" val="62237137"/>
                    </a:ext>
                  </a:extLst>
                </a:gridCol>
                <a:gridCol w="666241">
                  <a:extLst>
                    <a:ext uri="{9D8B030D-6E8A-4147-A177-3AD203B41FA5}">
                      <a16:colId xmlns:a16="http://schemas.microsoft.com/office/drawing/2014/main" val="1048101940"/>
                    </a:ext>
                  </a:extLst>
                </a:gridCol>
                <a:gridCol w="713027">
                  <a:extLst>
                    <a:ext uri="{9D8B030D-6E8A-4147-A177-3AD203B41FA5}">
                      <a16:colId xmlns:a16="http://schemas.microsoft.com/office/drawing/2014/main" val="769108826"/>
                    </a:ext>
                  </a:extLst>
                </a:gridCol>
              </a:tblGrid>
              <a:tr h="35079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431503"/>
                  </a:ext>
                </a:extLst>
              </a:tr>
              <a:tr h="63493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TOTAL FUNDEB 2018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1.020.541,79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1.842.380,62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R$ 1.056.331,43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R$ 874.023,66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R$ 1.731.660,82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1.091.404,91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1.036.159,43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R$ 1.076.118,08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999.150,76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1.080.986,73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1.172.535,26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1.288.862,35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14.270.155,84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43870"/>
                  </a:ext>
                </a:extLst>
              </a:tr>
              <a:tr h="63493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TOTAL FUNDEB 2019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1.992.779,32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1.453.405,71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R$ 1.170.596,72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1.626.665,33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R$ 1.303.845,56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R$ 1.393.103,53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R$ 1.189.949,81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R$ 1.173.014,12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1.184.466,50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1.135.726,28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R$ 1.294.791,40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1.442.394,69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16.360.738,97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239038"/>
                  </a:ext>
                </a:extLst>
              </a:tr>
              <a:tr h="63493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2018-2019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972.237,53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388.974,91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114.265,29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752.641,67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427.815,26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301.698,62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153.790,38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96.896,04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185.315,74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54.739,55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122.256,14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153.532,34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2.090.583,13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0805"/>
                  </a:ext>
                </a:extLst>
              </a:tr>
              <a:tr h="634938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% 2018-2019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95,27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21,11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10,82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86,11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24,71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27,64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14,84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9,00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18,55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5,06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10,43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11,91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14,65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50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50" y="204766"/>
            <a:ext cx="10018713" cy="785191"/>
          </a:xfrm>
        </p:spPr>
        <p:txBody>
          <a:bodyPr/>
          <a:lstStyle/>
          <a:p>
            <a:r>
              <a:rPr lang="pt-BR" dirty="0"/>
              <a:t>FUNDEB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6DFBC7-3F09-46F9-B9CA-66127C51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50" y="5588574"/>
            <a:ext cx="5131925" cy="279469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90170E2-9A1B-42BC-928E-FEBC57766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22037"/>
              </p:ext>
            </p:extLst>
          </p:nvPr>
        </p:nvGraphicFramePr>
        <p:xfrm>
          <a:off x="1351723" y="1235272"/>
          <a:ext cx="10265506" cy="2193730"/>
        </p:xfrm>
        <a:graphic>
          <a:graphicData uri="http://schemas.openxmlformats.org/drawingml/2006/table">
            <a:tbl>
              <a:tblPr/>
              <a:tblGrid>
                <a:gridCol w="1526230">
                  <a:extLst>
                    <a:ext uri="{9D8B030D-6E8A-4147-A177-3AD203B41FA5}">
                      <a16:colId xmlns:a16="http://schemas.microsoft.com/office/drawing/2014/main" val="1714570306"/>
                    </a:ext>
                  </a:extLst>
                </a:gridCol>
                <a:gridCol w="704840">
                  <a:extLst>
                    <a:ext uri="{9D8B030D-6E8A-4147-A177-3AD203B41FA5}">
                      <a16:colId xmlns:a16="http://schemas.microsoft.com/office/drawing/2014/main" val="1761277949"/>
                    </a:ext>
                  </a:extLst>
                </a:gridCol>
                <a:gridCol w="643791">
                  <a:extLst>
                    <a:ext uri="{9D8B030D-6E8A-4147-A177-3AD203B41FA5}">
                      <a16:colId xmlns:a16="http://schemas.microsoft.com/office/drawing/2014/main" val="775276512"/>
                    </a:ext>
                  </a:extLst>
                </a:gridCol>
                <a:gridCol w="665990">
                  <a:extLst>
                    <a:ext uri="{9D8B030D-6E8A-4147-A177-3AD203B41FA5}">
                      <a16:colId xmlns:a16="http://schemas.microsoft.com/office/drawing/2014/main" val="2698162825"/>
                    </a:ext>
                  </a:extLst>
                </a:gridCol>
                <a:gridCol w="665990">
                  <a:extLst>
                    <a:ext uri="{9D8B030D-6E8A-4147-A177-3AD203B41FA5}">
                      <a16:colId xmlns:a16="http://schemas.microsoft.com/office/drawing/2014/main" val="3142380278"/>
                    </a:ext>
                  </a:extLst>
                </a:gridCol>
                <a:gridCol w="616041">
                  <a:extLst>
                    <a:ext uri="{9D8B030D-6E8A-4147-A177-3AD203B41FA5}">
                      <a16:colId xmlns:a16="http://schemas.microsoft.com/office/drawing/2014/main" val="1971470794"/>
                    </a:ext>
                  </a:extLst>
                </a:gridCol>
                <a:gridCol w="660441">
                  <a:extLst>
                    <a:ext uri="{9D8B030D-6E8A-4147-A177-3AD203B41FA5}">
                      <a16:colId xmlns:a16="http://schemas.microsoft.com/office/drawing/2014/main" val="1369982347"/>
                    </a:ext>
                  </a:extLst>
                </a:gridCol>
                <a:gridCol w="665990">
                  <a:extLst>
                    <a:ext uri="{9D8B030D-6E8A-4147-A177-3AD203B41FA5}">
                      <a16:colId xmlns:a16="http://schemas.microsoft.com/office/drawing/2014/main" val="2729324587"/>
                    </a:ext>
                  </a:extLst>
                </a:gridCol>
                <a:gridCol w="680790">
                  <a:extLst>
                    <a:ext uri="{9D8B030D-6E8A-4147-A177-3AD203B41FA5}">
                      <a16:colId xmlns:a16="http://schemas.microsoft.com/office/drawing/2014/main" val="1032069867"/>
                    </a:ext>
                  </a:extLst>
                </a:gridCol>
                <a:gridCol w="688191">
                  <a:extLst>
                    <a:ext uri="{9D8B030D-6E8A-4147-A177-3AD203B41FA5}">
                      <a16:colId xmlns:a16="http://schemas.microsoft.com/office/drawing/2014/main" val="3069483019"/>
                    </a:ext>
                  </a:extLst>
                </a:gridCol>
                <a:gridCol w="710390">
                  <a:extLst>
                    <a:ext uri="{9D8B030D-6E8A-4147-A177-3AD203B41FA5}">
                      <a16:colId xmlns:a16="http://schemas.microsoft.com/office/drawing/2014/main" val="3728523721"/>
                    </a:ext>
                  </a:extLst>
                </a:gridCol>
                <a:gridCol w="673391">
                  <a:extLst>
                    <a:ext uri="{9D8B030D-6E8A-4147-A177-3AD203B41FA5}">
                      <a16:colId xmlns:a16="http://schemas.microsoft.com/office/drawing/2014/main" val="2271884496"/>
                    </a:ext>
                  </a:extLst>
                </a:gridCol>
                <a:gridCol w="658591">
                  <a:extLst>
                    <a:ext uri="{9D8B030D-6E8A-4147-A177-3AD203B41FA5}">
                      <a16:colId xmlns:a16="http://schemas.microsoft.com/office/drawing/2014/main" val="2057068611"/>
                    </a:ext>
                  </a:extLst>
                </a:gridCol>
                <a:gridCol w="704840">
                  <a:extLst>
                    <a:ext uri="{9D8B030D-6E8A-4147-A177-3AD203B41FA5}">
                      <a16:colId xmlns:a16="http://schemas.microsoft.com/office/drawing/2014/main" val="1950098585"/>
                    </a:ext>
                  </a:extLst>
                </a:gridCol>
              </a:tblGrid>
              <a:tr h="171762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1" marR="5421" marT="5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34734"/>
                  </a:ext>
                </a:extLst>
              </a:tr>
              <a:tr h="171762"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777323"/>
                  </a:ext>
                </a:extLst>
              </a:tr>
              <a:tr h="50222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 TOTAL FUNDEF/FUNDEB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1.992.779,32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1.453.405,71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R$ 1.170.596,72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1.626.665,33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R$ 1.303.845,56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1.393.103,53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R$ 1.189.949,81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R$ 1.173.014,12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R$ 1.184.466,50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R$ 1.135.726,28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R$ 1.294.791,40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1.442.394,69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16.360.738,97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238717"/>
                  </a:ext>
                </a:extLst>
              </a:tr>
              <a:tr h="33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60%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1.195.667,59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872.043,43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702.358,03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975.999,20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782.307,34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835.862,12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713.969,89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703.808,47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710.679,90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681.435,77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776.874,84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865.436,81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9.816.443,38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4449"/>
                  </a:ext>
                </a:extLst>
              </a:tr>
              <a:tr h="33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40%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797.111,73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581.362,28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468.238,69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650.666,13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521.538,22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557.241,41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475.979,92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469.205,65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473.786,60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454.290,51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517.916,56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576.957,88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6.544.295,59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29997"/>
                  </a:ext>
                </a:extLst>
              </a:tr>
              <a:tr h="33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EM R$ Mês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703.916,97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539.373,61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282.808,99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456.068,61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322.819,77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89.257,97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203.153,72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16.935,69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11.452,38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48.740,22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159.065,12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147.603,29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73041"/>
                  </a:ext>
                </a:extLst>
              </a:tr>
              <a:tr h="33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%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35,32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27,07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19,46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38,96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19,85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6,85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14,58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1,42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0,98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4,11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14,01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11,40 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1" marR="5421" marT="5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396476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3458F795-4405-4B38-9E26-64182D25C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66E44C3-6E90-4466-8A41-94AFC6CC6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510249"/>
              </p:ext>
            </p:extLst>
          </p:nvPr>
        </p:nvGraphicFramePr>
        <p:xfrm>
          <a:off x="1392643" y="5139279"/>
          <a:ext cx="5363143" cy="27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Worksheet" r:id="rId5" imgW="3838559" imgH="200021" progId="Excel.Sheet.12">
                  <p:embed/>
                </p:oleObj>
              </mc:Choice>
              <mc:Fallback>
                <p:oleObj name="Worksheet" r:id="rId5" imgW="3838559" imgH="2000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2643" y="5139279"/>
                        <a:ext cx="5363143" cy="27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7A89E233-C81E-401F-85BC-55E2EE36F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723" y="3732369"/>
            <a:ext cx="4954086" cy="5335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F75B53E-07F9-4ECA-AC0E-54DFC582C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4476" y="3675735"/>
            <a:ext cx="5363143" cy="59016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486AEBC-876D-4E30-82B7-375E8DDDD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643" y="4416753"/>
            <a:ext cx="6605447" cy="5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8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27991"/>
            <a:ext cx="10018713" cy="777069"/>
          </a:xfrm>
        </p:spPr>
        <p:txBody>
          <a:bodyPr/>
          <a:lstStyle/>
          <a:p>
            <a:r>
              <a:rPr lang="pt-BR" dirty="0"/>
              <a:t>DESPESAS COM TEMPORÁRIOS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1E03172-7D9C-4200-96F9-86944803D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690063"/>
              </p:ext>
            </p:extLst>
          </p:nvPr>
        </p:nvGraphicFramePr>
        <p:xfrm>
          <a:off x="2708974" y="1376740"/>
          <a:ext cx="6535511" cy="392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42DF48A7-C5C7-478D-A499-7218E2928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06331"/>
            <a:ext cx="10018713" cy="745435"/>
          </a:xfrm>
        </p:spPr>
        <p:txBody>
          <a:bodyPr/>
          <a:lstStyle/>
          <a:p>
            <a:r>
              <a:rPr lang="pt-BR" dirty="0"/>
              <a:t>DESPESAS COM TEMPORÁRIOS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81891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373B60C-11AA-4B19-B664-A2B289E69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039828"/>
              </p:ext>
            </p:extLst>
          </p:nvPr>
        </p:nvGraphicFramePr>
        <p:xfrm>
          <a:off x="2626178" y="1603514"/>
          <a:ext cx="7312952" cy="347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D7AD98BC-2C4B-45BC-9779-8297A4FE1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85191"/>
          </a:xfrm>
        </p:spPr>
        <p:txBody>
          <a:bodyPr/>
          <a:lstStyle/>
          <a:p>
            <a:r>
              <a:rPr lang="pt-BR" dirty="0"/>
              <a:t>DESPESAS COM TEMPORÁRIOS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5DA494C-6C18-4DD8-8695-595BC0E08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978047"/>
              </p:ext>
            </p:extLst>
          </p:nvPr>
        </p:nvGraphicFramePr>
        <p:xfrm>
          <a:off x="3537177" y="1824037"/>
          <a:ext cx="5117646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C4A047C4-DBA4-4F70-9148-028968BDB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PESSOAL MUNICÍPIOS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E6CE52-592D-4790-A8C2-9377D60B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EF45B2C-5602-4C53-9DF5-835BD3A84953}"/>
              </a:ext>
            </a:extLst>
          </p:cNvPr>
          <p:cNvGraphicFramePr>
            <a:graphicFrameLocks/>
          </p:cNvGraphicFramePr>
          <p:nvPr/>
        </p:nvGraphicFramePr>
        <p:xfrm>
          <a:off x="1264593" y="1949870"/>
          <a:ext cx="10139892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E84EBE2F-4A7D-4DAA-A823-E7DC4FAE7A30}"/>
              </a:ext>
            </a:extLst>
          </p:cNvPr>
          <p:cNvSpPr/>
          <p:nvPr/>
        </p:nvSpPr>
        <p:spPr>
          <a:xfrm>
            <a:off x="1988983" y="4578770"/>
            <a:ext cx="553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Fonte: População: IBGE-Cidade/Funcionários: TCE - Relatório gerencial 2ª quadrimestre 2019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220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85191"/>
          </a:xfrm>
        </p:spPr>
        <p:txBody>
          <a:bodyPr/>
          <a:lstStyle/>
          <a:p>
            <a:r>
              <a:rPr lang="pt-BR" dirty="0"/>
              <a:t>DESPESAS COM TEMPORÁRIOS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A868D65-72F7-46C4-A781-236855469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30942"/>
              </p:ext>
            </p:extLst>
          </p:nvPr>
        </p:nvGraphicFramePr>
        <p:xfrm>
          <a:off x="2093843" y="1470991"/>
          <a:ext cx="8613845" cy="332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2CA191EC-508C-4D53-84B4-ECBF6C7B0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67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03561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0AE26AF-25EB-477B-9E56-28FBFC353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904818"/>
              </p:ext>
            </p:extLst>
          </p:nvPr>
        </p:nvGraphicFramePr>
        <p:xfrm>
          <a:off x="3021496" y="1510748"/>
          <a:ext cx="6387547" cy="374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1B1CAC70-D10F-4117-ADD2-2AE469C30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3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03560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52C4C58-C7FB-4DCE-9866-D02B35BDDB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239555"/>
              </p:ext>
            </p:extLst>
          </p:nvPr>
        </p:nvGraphicFramePr>
        <p:xfrm>
          <a:off x="2411896" y="1484243"/>
          <a:ext cx="7779025" cy="382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1C753518-D418-4F02-B7FA-F360E935C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985AF02-BC5E-4001-87A0-15963395A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993523"/>
              </p:ext>
            </p:extLst>
          </p:nvPr>
        </p:nvGraphicFramePr>
        <p:xfrm>
          <a:off x="3538211" y="1537252"/>
          <a:ext cx="6082867" cy="363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A847492C-9B8D-4B6E-8DDD-C86E78B1A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3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874FD7D-8494-46EE-A555-7FE21F376B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628980"/>
              </p:ext>
            </p:extLst>
          </p:nvPr>
        </p:nvGraphicFramePr>
        <p:xfrm>
          <a:off x="1974573" y="1669774"/>
          <a:ext cx="7845287" cy="313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4CFE6071-E8A2-4019-9E7C-61A0944DE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3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2689A-4068-40C9-8431-E3698C11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27" y="5568639"/>
            <a:ext cx="6516528" cy="27946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CFE6071-E8A2-4019-9E7C-61A0944DE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958E023-830E-4776-BFCD-C773780B4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771566"/>
              </p:ext>
            </p:extLst>
          </p:nvPr>
        </p:nvGraphicFramePr>
        <p:xfrm>
          <a:off x="1484311" y="1681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9FC3188-4798-49B8-B59F-CF97D51A4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13060"/>
              </p:ext>
            </p:extLst>
          </p:nvPr>
        </p:nvGraphicFramePr>
        <p:xfrm>
          <a:off x="6738730" y="16990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8361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COM COMISSIONADOS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FE6071-E8A2-4019-9E7C-61A0944D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F3E1FE3-BA42-411F-912D-876D28C1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471" y="1485442"/>
            <a:ext cx="5525824" cy="33213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7E9197E-A5CE-454A-B890-0C374047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861" y="5010263"/>
            <a:ext cx="9476277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75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RECEITAS MUNICÍPIOS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33053A-53E6-48E3-BE34-8749AAC7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28FAE14-57BF-45A4-9B92-561E3FE6907C}"/>
              </a:ext>
            </a:extLst>
          </p:cNvPr>
          <p:cNvSpPr/>
          <p:nvPr/>
        </p:nvSpPr>
        <p:spPr>
          <a:xfrm>
            <a:off x="2094423" y="5011258"/>
            <a:ext cx="38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Fonte: FUNDEB - SISBB/RCL- RREO MUNICIPAIS- SITES OFICIAIS</a:t>
            </a:r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45F40E-3069-465F-8EE1-D8E6D8F4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61" y="1477410"/>
            <a:ext cx="6783570" cy="32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5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PESSOAL MUNICÍPIOS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086EEB-1E12-4999-9389-1F27754E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A0FE106-C5D6-46A3-8AB2-AD2EBBBDC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660147"/>
              </p:ext>
            </p:extLst>
          </p:nvPr>
        </p:nvGraphicFramePr>
        <p:xfrm>
          <a:off x="3087756" y="1597603"/>
          <a:ext cx="6516528" cy="330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ED8FF3B-09CE-417C-A2CF-FEDC1C1EC519}"/>
              </a:ext>
            </a:extLst>
          </p:cNvPr>
          <p:cNvSpPr/>
          <p:nvPr/>
        </p:nvSpPr>
        <p:spPr>
          <a:xfrm>
            <a:off x="3087756" y="5075731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 : população - </a:t>
            </a:r>
            <a:r>
              <a:rPr lang="pt-B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IBGECidades</a:t>
            </a: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/Servidores - Transparência Site Oficial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927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PESSOAL MUNICÍPIOS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E6CE52-592D-4790-A8C2-9377D60B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BEE6942-884A-4CE9-9B88-FD37B2568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605379"/>
              </p:ext>
            </p:extLst>
          </p:nvPr>
        </p:nvGraphicFramePr>
        <p:xfrm>
          <a:off x="2907967" y="1534005"/>
          <a:ext cx="6036365" cy="359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0F397C3-4498-4769-B31B-14449A130B92}"/>
              </a:ext>
            </a:extLst>
          </p:cNvPr>
          <p:cNvSpPr/>
          <p:nvPr/>
        </p:nvSpPr>
        <p:spPr>
          <a:xfrm>
            <a:off x="2907967" y="5322692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 : população - </a:t>
            </a:r>
            <a:r>
              <a:rPr lang="pt-B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IBGECidades</a:t>
            </a: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/Servidores - Transparência Site Oficial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04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PESSOAL MUNICÍPIOS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E6CE52-592D-4790-A8C2-9377D60B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84EBE2F-4A7D-4DAA-A823-E7DC4FAE7A30}"/>
              </a:ext>
            </a:extLst>
          </p:cNvPr>
          <p:cNvSpPr/>
          <p:nvPr/>
        </p:nvSpPr>
        <p:spPr>
          <a:xfrm>
            <a:off x="1988983" y="4578770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Fonte: População: IBGE-Cidade/Funcionários: TCE - Relatório gerencial 2ª quadrimestre 2019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09EEA51-FBBD-46D5-8412-C9E23B3FF0A1}"/>
              </a:ext>
            </a:extLst>
          </p:cNvPr>
          <p:cNvGraphicFramePr>
            <a:graphicFrameLocks/>
          </p:cNvGraphicFramePr>
          <p:nvPr/>
        </p:nvGraphicFramePr>
        <p:xfrm>
          <a:off x="736333" y="1537252"/>
          <a:ext cx="11514667" cy="304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898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rmAutofit fontScale="90000"/>
          </a:bodyPr>
          <a:lstStyle/>
          <a:p>
            <a:r>
              <a:rPr lang="pt-BR" dirty="0"/>
              <a:t>DESPESAS PESSOAL MUNICÍPIOS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E6CE52-592D-4790-A8C2-9377D60B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2475BAC-3582-46C2-B436-82B9D6DE1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27" y="1469142"/>
            <a:ext cx="6095668" cy="366388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D3B6545-497D-4199-880D-04561282E109}"/>
              </a:ext>
            </a:extLst>
          </p:cNvPr>
          <p:cNvSpPr/>
          <p:nvPr/>
        </p:nvSpPr>
        <p:spPr>
          <a:xfrm>
            <a:off x="2597427" y="5322692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 : população - </a:t>
            </a:r>
            <a:r>
              <a:rPr lang="pt-B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IBGECidades</a:t>
            </a: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/Servidores - Transparência Site Oficial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932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20148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PAUTAS DE REAJUSTE DE 2020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E6CE52-592D-4790-A8C2-9377D60B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3F22E2E-3682-4DB1-B9E8-42ED7D345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85" y="1413895"/>
            <a:ext cx="5906794" cy="18038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A0DE8A-776A-47CA-A8AB-BE3DF9EFF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585" y="3640261"/>
            <a:ext cx="5906794" cy="18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45435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Receita Arrecadada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51C780-0D56-4078-9428-AC969809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C23D7D9-BBA2-45B3-965D-C0115E5EA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90" y="1431235"/>
            <a:ext cx="6754914" cy="37371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45F993C-4AE5-4434-89EA-6E1857D0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571" y="5426765"/>
            <a:ext cx="4623813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3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993" y="430902"/>
            <a:ext cx="10018713" cy="745435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Receita Prevista X Receita Arrecadada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51C780-0D56-4078-9428-AC969809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9" y="4900707"/>
            <a:ext cx="1469549" cy="158263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B7EECB8-0D6D-400A-966B-5F84BAD9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32" y="1176337"/>
            <a:ext cx="8113477" cy="452084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DB6A59-0CDC-4B36-810B-5D097B65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319" y="5950527"/>
            <a:ext cx="4623813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45435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Receita Prevista X Receita Arrecadada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51C780-0D56-4078-9428-AC969809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475" y="5049078"/>
            <a:ext cx="1469549" cy="15826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91CF63-C5F0-4BFE-8A4A-2A1FC5C86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87" y="1931914"/>
            <a:ext cx="5186077" cy="31171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0755BF7-D324-4E94-981A-60658F465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679" y="1931914"/>
            <a:ext cx="5186077" cy="31171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5B65C7-0270-47F5-9910-7F950378C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666" y="5409537"/>
            <a:ext cx="4621169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74658"/>
            <a:ext cx="10018713" cy="745435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RCL 2017-2019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51C780-0D56-4078-9428-AC969809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475" y="4900707"/>
            <a:ext cx="1469549" cy="158263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41DF08-7AAA-494F-90DC-96FF8789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94" y="1318425"/>
            <a:ext cx="8726812" cy="35822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909E13B-2E08-41F6-B2C3-BC59704F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05" y="5216498"/>
            <a:ext cx="3417049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4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30" y="309060"/>
            <a:ext cx="10018713" cy="851452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RCL 2017-2018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F4358D-EEF1-44F6-9F50-BA638170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027" y="5705059"/>
            <a:ext cx="3417049" cy="2794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4DA917-AF7A-47B8-9A9B-20670C38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280" y="4823060"/>
            <a:ext cx="1469263" cy="15850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8BB8F9B-F813-453C-992F-54434616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027" y="4916557"/>
            <a:ext cx="6743700" cy="5035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9CD96F5-C310-481F-9D8F-3972480D0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027" y="1437861"/>
            <a:ext cx="6220964" cy="31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0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5F825-C014-4192-838B-3A26E997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51452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RCL 2018-2019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F4358D-EEF1-44F6-9F50-BA638170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226" y="5818244"/>
            <a:ext cx="3417049" cy="2794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4DA917-AF7A-47B8-9A9B-20670C38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280" y="4823060"/>
            <a:ext cx="1469263" cy="1585097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77B42E7-44A7-44A4-8D86-9D51EDED9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368014"/>
              </p:ext>
            </p:extLst>
          </p:nvPr>
        </p:nvGraphicFramePr>
        <p:xfrm>
          <a:off x="3326503" y="1537253"/>
          <a:ext cx="6287224" cy="291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01079F8-3BD3-4839-B9FC-50E9CDE33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86349"/>
              </p:ext>
            </p:extLst>
          </p:nvPr>
        </p:nvGraphicFramePr>
        <p:xfrm>
          <a:off x="2915226" y="4789929"/>
          <a:ext cx="6743700" cy="642028"/>
        </p:xfrm>
        <a:graphic>
          <a:graphicData uri="http://schemas.openxmlformats.org/drawingml/2006/table">
            <a:tbl>
              <a:tblPr/>
              <a:tblGrid>
                <a:gridCol w="1433076">
                  <a:extLst>
                    <a:ext uri="{9D8B030D-6E8A-4147-A177-3AD203B41FA5}">
                      <a16:colId xmlns:a16="http://schemas.microsoft.com/office/drawing/2014/main" val="2506774751"/>
                    </a:ext>
                  </a:extLst>
                </a:gridCol>
                <a:gridCol w="1344301">
                  <a:extLst>
                    <a:ext uri="{9D8B030D-6E8A-4147-A177-3AD203B41FA5}">
                      <a16:colId xmlns:a16="http://schemas.microsoft.com/office/drawing/2014/main" val="1355365933"/>
                    </a:ext>
                  </a:extLst>
                </a:gridCol>
                <a:gridCol w="1360154">
                  <a:extLst>
                    <a:ext uri="{9D8B030D-6E8A-4147-A177-3AD203B41FA5}">
                      <a16:colId xmlns:a16="http://schemas.microsoft.com/office/drawing/2014/main" val="712150007"/>
                    </a:ext>
                  </a:extLst>
                </a:gridCol>
                <a:gridCol w="1284061">
                  <a:extLst>
                    <a:ext uri="{9D8B030D-6E8A-4147-A177-3AD203B41FA5}">
                      <a16:colId xmlns:a16="http://schemas.microsoft.com/office/drawing/2014/main" val="3176816071"/>
                    </a:ext>
                  </a:extLst>
                </a:gridCol>
                <a:gridCol w="1322108">
                  <a:extLst>
                    <a:ext uri="{9D8B030D-6E8A-4147-A177-3AD203B41FA5}">
                      <a16:colId xmlns:a16="http://schemas.microsoft.com/office/drawing/2014/main" val="2206300131"/>
                    </a:ext>
                  </a:extLst>
                </a:gridCol>
              </a:tblGrid>
              <a:tr h="2284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Diferença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250104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 A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68.906.897,75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74.785.394,02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5.878.496,27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8,53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4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247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1299</TotalTime>
  <Words>686</Words>
  <Application>Microsoft Office PowerPoint</Application>
  <PresentationFormat>Widescreen</PresentationFormat>
  <Paragraphs>252</Paragraphs>
  <Slides>31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Corbel</vt:lpstr>
      <vt:lpstr>Paralaxe</vt:lpstr>
      <vt:lpstr>Worksheet</vt:lpstr>
      <vt:lpstr>CAMPANHA SALARIAL 2020</vt:lpstr>
      <vt:lpstr>DESPESAS PESSOAL MUNICÍPIOS</vt:lpstr>
      <vt:lpstr>DESPESAS PESSOAL MUNICÍPIOS</vt:lpstr>
      <vt:lpstr>Receita Arrecadada</vt:lpstr>
      <vt:lpstr>Receita Prevista X Receita Arrecadada</vt:lpstr>
      <vt:lpstr>Receita Prevista X Receita Arrecadada</vt:lpstr>
      <vt:lpstr>RCL 2017-2019</vt:lpstr>
      <vt:lpstr>RCL 2017-2018</vt:lpstr>
      <vt:lpstr>RCL 2018-2019</vt:lpstr>
      <vt:lpstr>DESPESAS COM PESSOAL 2018-2019</vt:lpstr>
      <vt:lpstr>DESPESA COM PESSOAL 2018-2019</vt:lpstr>
      <vt:lpstr>FUNDEB</vt:lpstr>
      <vt:lpstr>FUNDEB</vt:lpstr>
      <vt:lpstr>FUNDEB</vt:lpstr>
      <vt:lpstr>FUNDEB</vt:lpstr>
      <vt:lpstr>FUNDEB</vt:lpstr>
      <vt:lpstr>DESPESAS COM TEMPORÁRIOS</vt:lpstr>
      <vt:lpstr>DESPESAS COM TEMPORÁRIOS</vt:lpstr>
      <vt:lpstr>DESPESAS COM TEMPORÁRIOS</vt:lpstr>
      <vt:lpstr>DESPESAS COM TEMPORÁRIOS</vt:lpstr>
      <vt:lpstr>DESPESAS COM COMISSIONADOS</vt:lpstr>
      <vt:lpstr>DESPESAS COM COMISSIONADOS</vt:lpstr>
      <vt:lpstr>DESPESAS COM COMISSIONADOS</vt:lpstr>
      <vt:lpstr>DESPESAS COM COMISSIONADOS</vt:lpstr>
      <vt:lpstr>DESPESAS COM COMISSIONADOS</vt:lpstr>
      <vt:lpstr>DESPESAS COM COMISSIONADOS</vt:lpstr>
      <vt:lpstr>RECEITAS MUNICÍPIOS</vt:lpstr>
      <vt:lpstr>DESPESAS PESSOAL MUNICÍPIOS</vt:lpstr>
      <vt:lpstr>DESPESAS PESSOAL MUNICÍPIOS</vt:lpstr>
      <vt:lpstr>DESPESAS PESSOAL MUNICÍPIOS</vt:lpstr>
      <vt:lpstr>PAUTAS DE REAJUSTE DE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99</cp:revision>
  <cp:lastPrinted>2019-11-28T10:48:36Z</cp:lastPrinted>
  <dcterms:created xsi:type="dcterms:W3CDTF">2019-10-11T11:45:31Z</dcterms:created>
  <dcterms:modified xsi:type="dcterms:W3CDTF">2020-02-06T11:03:30Z</dcterms:modified>
</cp:coreProperties>
</file>