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ICAPUÍ - DESPESAS COM TEMPORÁRIOS 2019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 2019'!$A$8:$A$19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'Temp 2019'!$E$8:$E$19</c:f>
              <c:numCache>
                <c:formatCode>#,##0.00</c:formatCode>
                <c:ptCount val="12"/>
                <c:pt idx="0">
                  <c:v>499552.27</c:v>
                </c:pt>
                <c:pt idx="1">
                  <c:v>401041.01</c:v>
                </c:pt>
                <c:pt idx="2">
                  <c:v>561627.43000000005</c:v>
                </c:pt>
                <c:pt idx="3">
                  <c:v>594157.91</c:v>
                </c:pt>
                <c:pt idx="4">
                  <c:v>623705.57999999996</c:v>
                </c:pt>
                <c:pt idx="5">
                  <c:v>654132</c:v>
                </c:pt>
                <c:pt idx="6">
                  <c:v>359242.36</c:v>
                </c:pt>
                <c:pt idx="7">
                  <c:v>664301.26</c:v>
                </c:pt>
                <c:pt idx="8">
                  <c:v>668191.17000000004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8-4142-B2DE-1B4E8EEF2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119248"/>
        <c:axId val="1"/>
      </c:barChart>
      <c:catAx>
        <c:axId val="288119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81192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6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ICAPUÍ -</a:t>
            </a:r>
            <a:r>
              <a:rPr lang="pt-BR" baseline="0"/>
              <a:t> PERCENTUAL DE SERVIDORES </a:t>
            </a:r>
            <a:r>
              <a:rPr lang="pt-BR"/>
              <a:t>TEMPORÁRIOS EM FOLHA 2019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5"/>
          <c:order val="0"/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 2019'!$A$8:$A$19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'Temp 2019'!$G$8:$G$19</c:f>
              <c:numCache>
                <c:formatCode>_(* #,##0.00_);_(* \(#,##0.00\);_(* "-"??_);_(@_)</c:formatCode>
                <c:ptCount val="12"/>
                <c:pt idx="0">
                  <c:v>31.092436974789916</c:v>
                </c:pt>
                <c:pt idx="1">
                  <c:v>29.35483870967742</c:v>
                </c:pt>
                <c:pt idx="2">
                  <c:v>30.922431865828091</c:v>
                </c:pt>
                <c:pt idx="3">
                  <c:v>32.091097308488614</c:v>
                </c:pt>
                <c:pt idx="4">
                  <c:v>32.135523613963038</c:v>
                </c:pt>
                <c:pt idx="5">
                  <c:v>33.434650455927049</c:v>
                </c:pt>
                <c:pt idx="6">
                  <c:v>20.46285018270402</c:v>
                </c:pt>
                <c:pt idx="7">
                  <c:v>34.138972809667671</c:v>
                </c:pt>
                <c:pt idx="8">
                  <c:v>34.576612903225808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4-4D95-954E-CC80998AD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729648"/>
        <c:axId val="1"/>
      </c:barChart>
      <c:catAx>
        <c:axId val="288729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87296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6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Quantidade de Funcionários Temporários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435814263120178E-2"/>
          <c:y val="0.21332203266258384"/>
          <c:w val="0.9095620317250328"/>
          <c:h val="0.5642625400991542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 2019'!$A$8:$A$19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'Temp 2019'!$C$8:$C$19</c:f>
              <c:numCache>
                <c:formatCode>#,##0</c:formatCode>
                <c:ptCount val="12"/>
                <c:pt idx="0">
                  <c:v>296</c:v>
                </c:pt>
                <c:pt idx="1">
                  <c:v>273</c:v>
                </c:pt>
                <c:pt idx="2">
                  <c:v>295</c:v>
                </c:pt>
                <c:pt idx="3">
                  <c:v>310</c:v>
                </c:pt>
                <c:pt idx="4">
                  <c:v>313</c:v>
                </c:pt>
                <c:pt idx="5">
                  <c:v>330</c:v>
                </c:pt>
                <c:pt idx="6">
                  <c:v>168</c:v>
                </c:pt>
                <c:pt idx="7">
                  <c:v>339</c:v>
                </c:pt>
                <c:pt idx="8">
                  <c:v>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4-4DD9-852C-3F25A7BE6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948624"/>
        <c:axId val="1"/>
        <c:axId val="0"/>
      </c:bar3DChart>
      <c:catAx>
        <c:axId val="28794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7948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Percentual DE DESPESAS da Folha 2019 COM TEMPORÁRIOS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2407407407407406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82-472D-8BEF-B882227B12E5}"/>
                </c:ext>
              </c:extLst>
            </c:dLbl>
            <c:dLbl>
              <c:idx val="1"/>
              <c:layout>
                <c:manualLayout>
                  <c:x val="8.3333333333333332E-3"/>
                  <c:y val="-4.629629629629625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82-472D-8BEF-B882227B12E5}"/>
                </c:ext>
              </c:extLst>
            </c:dLbl>
            <c:dLbl>
              <c:idx val="2"/>
              <c:layout>
                <c:manualLayout>
                  <c:x val="-3.6812127456030616E-2"/>
                  <c:y val="4.007321043326557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82-472D-8BEF-B882227B12E5}"/>
                </c:ext>
              </c:extLst>
            </c:dLbl>
            <c:dLbl>
              <c:idx val="3"/>
              <c:layout>
                <c:manualLayout>
                  <c:x val="-4.5690022548408202E-17"/>
                  <c:y val="1.978239366963402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82-472D-8BEF-B882227B12E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 2019'!$A$25:$A$36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'Temp 2019'!$C$25:$C$36</c:f>
              <c:numCache>
                <c:formatCode>_(* #,##0.00_);_(* \(#,##0.00\);_(* "-"??_);_(@_)</c:formatCode>
                <c:ptCount val="12"/>
                <c:pt idx="0">
                  <c:v>19.887285643314897</c:v>
                </c:pt>
                <c:pt idx="1">
                  <c:v>16.736886445239882</c:v>
                </c:pt>
                <c:pt idx="2">
                  <c:v>21.615241498673306</c:v>
                </c:pt>
                <c:pt idx="3">
                  <c:v>22.66507316837853</c:v>
                </c:pt>
                <c:pt idx="4">
                  <c:v>23.45014228341471</c:v>
                </c:pt>
                <c:pt idx="5">
                  <c:v>21.72361602702005</c:v>
                </c:pt>
                <c:pt idx="6">
                  <c:v>14.513315734269286</c:v>
                </c:pt>
                <c:pt idx="7">
                  <c:v>24.489343504321234</c:v>
                </c:pt>
                <c:pt idx="8">
                  <c:v>24.069093446651731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82-472D-8BEF-B882227B1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121544"/>
        <c:axId val="1"/>
      </c:barChart>
      <c:catAx>
        <c:axId val="288121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8121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ICAPUÍ - DESPESAS COM COMISSIONADOS 2019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8998975299591"/>
          <c:y val="0.23536115876730848"/>
          <c:w val="0.78587897073613466"/>
          <c:h val="0.58315756970007238"/>
        </c:manualLayout>
      </c:layout>
      <c:barChart>
        <c:barDir val="bar"/>
        <c:grouping val="clustered"/>
        <c:varyColors val="0"/>
        <c:ser>
          <c:idx val="2"/>
          <c:order val="0"/>
          <c:invertIfNegative val="0"/>
          <c:cat>
            <c:strRef>
              <c:f>'Comissionados 2017-2019'!$B$9:$B$20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'Comissionados 2017-2019'!$D$9:$D$20</c:f>
              <c:numCache>
                <c:formatCode>_-* #,##0_-;\-* #,##0_-;_-* "-"??_-;_-@_-</c:formatCode>
                <c:ptCount val="12"/>
                <c:pt idx="0">
                  <c:v>71</c:v>
                </c:pt>
                <c:pt idx="1">
                  <c:v>76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83</c:v>
                </c:pt>
                <c:pt idx="6">
                  <c:v>82</c:v>
                </c:pt>
                <c:pt idx="7" formatCode="#,##0">
                  <c:v>83</c:v>
                </c:pt>
                <c:pt idx="8" formatCode="#,##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1-41F5-AA4D-BB39192A3398}"/>
            </c:ext>
          </c:extLst>
        </c:ser>
        <c:ser>
          <c:idx val="1"/>
          <c:order val="1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'Comissionados 2017-2019'!$B$9:$B$20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'Comissionados 2017-2019'!$F$9:$F$20</c:f>
              <c:numCache>
                <c:formatCode>#,##0.00</c:formatCode>
                <c:ptCount val="12"/>
                <c:pt idx="0" formatCode="_(* #,##0.00_);_(* \(#,##0.00\);_(* &quot;-&quot;??_);_(@_)">
                  <c:v>216044.64</c:v>
                </c:pt>
                <c:pt idx="1">
                  <c:v>230018.68</c:v>
                </c:pt>
                <c:pt idx="2">
                  <c:v>226331.43</c:v>
                </c:pt>
                <c:pt idx="3">
                  <c:v>238544.68</c:v>
                </c:pt>
                <c:pt idx="4">
                  <c:v>236455.03</c:v>
                </c:pt>
                <c:pt idx="5">
                  <c:v>242153.92</c:v>
                </c:pt>
                <c:pt idx="6">
                  <c:v>247282.31</c:v>
                </c:pt>
                <c:pt idx="7">
                  <c:v>239181.24</c:v>
                </c:pt>
                <c:pt idx="8">
                  <c:v>244447.02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51-41F5-AA4D-BB39192A3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39072"/>
        <c:axId val="1"/>
      </c:barChart>
      <c:catAx>
        <c:axId val="213139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1390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6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Quantidade  Comissiionados 2019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435814263120178E-2"/>
          <c:y val="0.21332203266258384"/>
          <c:w val="0.9095620317250328"/>
          <c:h val="0.564262540099154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'Comissionados 2017-2019'!$D$8</c:f>
              <c:strCache>
                <c:ptCount val="1"/>
                <c:pt idx="0">
                  <c:v>Quantidade de Funcionários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'Comissionados 2017-2019'!$B$9:$B$20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'Comissionados 2017-2019'!$D$9:$D$20</c:f>
              <c:numCache>
                <c:formatCode>_-* #,##0_-;\-* #,##0_-;_-* "-"??_-;_-@_-</c:formatCode>
                <c:ptCount val="12"/>
                <c:pt idx="0">
                  <c:v>71</c:v>
                </c:pt>
                <c:pt idx="1">
                  <c:v>76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83</c:v>
                </c:pt>
                <c:pt idx="6">
                  <c:v>82</c:v>
                </c:pt>
                <c:pt idx="7" formatCode="#,##0">
                  <c:v>83</c:v>
                </c:pt>
                <c:pt idx="8" formatCode="#,##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C-408E-A0AF-01081E760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3490976"/>
        <c:axId val="1"/>
        <c:axId val="0"/>
      </c:bar3DChart>
      <c:catAx>
        <c:axId val="28349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490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Percentual de</a:t>
            </a:r>
            <a:r>
              <a:rPr lang="pt-BR" baseline="0"/>
              <a:t> Despesas </a:t>
            </a:r>
            <a:r>
              <a:rPr lang="pt-BR"/>
              <a:t>a Folha 2019 COM COMISSIONADOS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'Comissionados 2017-2019'!$D$25</c:f>
              <c:strCache>
                <c:ptCount val="1"/>
                <c:pt idx="0">
                  <c:v>Percentual atingido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2407407407407406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06-47B6-90C7-DD0E02CD6A8D}"/>
                </c:ext>
              </c:extLst>
            </c:dLbl>
            <c:dLbl>
              <c:idx val="1"/>
              <c:layout>
                <c:manualLayout>
                  <c:x val="8.3333333333333332E-3"/>
                  <c:y val="-4.629629629629625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06-47B6-90C7-DD0E02CD6A8D}"/>
                </c:ext>
              </c:extLst>
            </c:dLbl>
            <c:dLbl>
              <c:idx val="2"/>
              <c:layout>
                <c:manualLayout>
                  <c:x val="-3.6812127456030616E-2"/>
                  <c:y val="4.007321043326557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06-47B6-90C7-DD0E02CD6A8D}"/>
                </c:ext>
              </c:extLst>
            </c:dLbl>
            <c:dLbl>
              <c:idx val="3"/>
              <c:layout>
                <c:manualLayout>
                  <c:x val="-4.5690022548408202E-17"/>
                  <c:y val="1.978239366963402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06-47B6-90C7-DD0E02CD6A8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'Comissionados 2017-2019'!$B$26:$B$37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'Comissionados 2017-2019'!$D$26:$D$37</c:f>
              <c:numCache>
                <c:formatCode>_(* #,##0.00_);_(* \(#,##0.00\);_(* "-"??_);_(@_)</c:formatCode>
                <c:ptCount val="12"/>
                <c:pt idx="0">
                  <c:v>8.6007845933462281</c:v>
                </c:pt>
                <c:pt idx="1">
                  <c:v>9.5995083581202074</c:v>
                </c:pt>
                <c:pt idx="2">
                  <c:v>8.7107720472094314</c:v>
                </c:pt>
                <c:pt idx="3">
                  <c:v>9.0996560596617204</c:v>
                </c:pt>
                <c:pt idx="4">
                  <c:v>8.8902589217320998</c:v>
                </c:pt>
                <c:pt idx="5">
                  <c:v>8.0418918162048811</c:v>
                </c:pt>
                <c:pt idx="6">
                  <c:v>9.9901532784982692</c:v>
                </c:pt>
                <c:pt idx="7">
                  <c:v>8.8173723261483783</c:v>
                </c:pt>
                <c:pt idx="8">
                  <c:v>8.8052917058684628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06-47B6-90C7-DD0E02CD6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40712"/>
        <c:axId val="1"/>
      </c:barChart>
      <c:catAx>
        <c:axId val="213140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140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2EA51-B7F3-4B77-9AE4-57E1671E19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DADOS AUDIENCIA GOVERNO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32CD48-B781-4758-8F10-18C3383ED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51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DESPESAS COM TEMPORÁRIOS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236D9D8-EF11-467A-A4BA-4552F2A3F5A4}"/>
              </a:ext>
            </a:extLst>
          </p:cNvPr>
          <p:cNvGraphicFramePr>
            <a:graphicFrameLocks/>
          </p:cNvGraphicFramePr>
          <p:nvPr/>
        </p:nvGraphicFramePr>
        <p:xfrm>
          <a:off x="2828245" y="1468891"/>
          <a:ext cx="6535510" cy="392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65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DESPESAS COM TEMPORÁRIOS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7B4154B-CB25-49F7-AD2F-88805FD72B67}"/>
              </a:ext>
            </a:extLst>
          </p:cNvPr>
          <p:cNvGraphicFramePr>
            <a:graphicFrameLocks/>
          </p:cNvGraphicFramePr>
          <p:nvPr/>
        </p:nvGraphicFramePr>
        <p:xfrm>
          <a:off x="2829605" y="1468891"/>
          <a:ext cx="6532790" cy="392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994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DESPESAS COM TEMPORÁRIOS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45FA914-4015-4D34-8AAC-3FE298B80AC4}"/>
              </a:ext>
            </a:extLst>
          </p:cNvPr>
          <p:cNvGraphicFramePr>
            <a:graphicFrameLocks/>
          </p:cNvGraphicFramePr>
          <p:nvPr/>
        </p:nvGraphicFramePr>
        <p:xfrm>
          <a:off x="2626178" y="1776412"/>
          <a:ext cx="6939643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512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DESPESAS COM TEMPORÁRIOS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6FAE99E-E43D-4F7C-8BF5-3CCACBFBBD17}"/>
              </a:ext>
            </a:extLst>
          </p:cNvPr>
          <p:cNvGraphicFramePr>
            <a:graphicFrameLocks/>
          </p:cNvGraphicFramePr>
          <p:nvPr/>
        </p:nvGraphicFramePr>
        <p:xfrm>
          <a:off x="3535816" y="1824037"/>
          <a:ext cx="5120368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5698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DESPESAS COM COMISSIONADOS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CBEB510-CAEF-42B5-B71D-51B2D7C53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143243"/>
              </p:ext>
            </p:extLst>
          </p:nvPr>
        </p:nvGraphicFramePr>
        <p:xfrm>
          <a:off x="2902226" y="1602613"/>
          <a:ext cx="5786727" cy="383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133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DESPESAS COM COMISSIONADOS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7B1BD37-116E-4CCC-9F9F-950055F557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210284"/>
              </p:ext>
            </p:extLst>
          </p:nvPr>
        </p:nvGraphicFramePr>
        <p:xfrm>
          <a:off x="2592924" y="1646537"/>
          <a:ext cx="6516528" cy="356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804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DESPESAS COM COMISSIONADOS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9898EDF-233E-4745-A33A-42821E5FE8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5191"/>
              </p:ext>
            </p:extLst>
          </p:nvPr>
        </p:nvGraphicFramePr>
        <p:xfrm>
          <a:off x="3167270" y="1563758"/>
          <a:ext cx="6652591" cy="375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303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RCL 2017-2019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4671D4-3042-4065-9218-96FB774F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94" y="2247459"/>
            <a:ext cx="8726812" cy="358228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AB3059E-DA64-49B9-BF91-379E29B66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94" y="6094155"/>
            <a:ext cx="3417049" cy="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3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RCL 2017-2019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3530C4-9C8E-4ACC-855A-77967F597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12" y="1905000"/>
            <a:ext cx="9018976" cy="12808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7B40AAF-0113-4FCB-8603-93AE7367A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4" y="3539224"/>
            <a:ext cx="6100502" cy="307109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CF4358D-EEF1-44F6-9F50-BA6381707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823" y="6578531"/>
            <a:ext cx="3417049" cy="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4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RCL 2017-2019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7778814-8C88-424E-917C-3D809B544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18" y="1264555"/>
            <a:ext cx="9502549" cy="47771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C2A24E3-0FDE-480E-8632-9078AAAE9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041" y="6094155"/>
            <a:ext cx="3417049" cy="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2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FUNDEB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06244D-3CBD-4906-9262-F3F1AF59C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9" y="1682167"/>
            <a:ext cx="10800522" cy="17468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5316F48-E560-44A9-8511-20E17A678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67" y="3981476"/>
            <a:ext cx="9092277" cy="119435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36DFBC7-3F09-46F9-B9CA-66127C510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50" y="5588574"/>
            <a:ext cx="5131925" cy="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7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FUNDEB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36DFBC7-3F09-46F9-B9CA-66127C51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50" y="5588574"/>
            <a:ext cx="5131925" cy="2794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4C25074-B9FE-4630-857F-D8B6E4B46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383" y="1320072"/>
            <a:ext cx="6506485" cy="39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3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LICENÇA PRÊMIO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B4E04B-5CF8-40FC-AEC3-8CC8D8B7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590260"/>
            <a:ext cx="10351672" cy="375554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0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LICENÇA PRÊMIO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75D3D8A-7341-463D-8A78-FBDD33D10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67" y="1470575"/>
            <a:ext cx="6516528" cy="39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7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LICENÇA PRÊMIO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53A59DC-BE6A-433B-9ABA-C71E2BCE1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82" y="1537316"/>
            <a:ext cx="6294451" cy="37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01426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275</TotalTime>
  <Words>90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Cacho</vt:lpstr>
      <vt:lpstr>DADOS AUDIENCIA GOVERNO</vt:lpstr>
      <vt:lpstr>RCL 2017-2019</vt:lpstr>
      <vt:lpstr>RCL 2017-2019</vt:lpstr>
      <vt:lpstr>RCL 2017-2019</vt:lpstr>
      <vt:lpstr>FUNDEB</vt:lpstr>
      <vt:lpstr>FUNDEB</vt:lpstr>
      <vt:lpstr>LICENÇA PRÊMIO</vt:lpstr>
      <vt:lpstr>LICENÇA PRÊMIO</vt:lpstr>
      <vt:lpstr>LICENÇA PRÊMIO</vt:lpstr>
      <vt:lpstr>DESPESAS COM TEMPORÁRIOS</vt:lpstr>
      <vt:lpstr>DESPESAS COM TEMPORÁRIOS</vt:lpstr>
      <vt:lpstr>DESPESAS COM TEMPORÁRIOS</vt:lpstr>
      <vt:lpstr>DESPESAS COM TEMPORÁRIOS</vt:lpstr>
      <vt:lpstr>DESPESAS COM COMISSIONADOS</vt:lpstr>
      <vt:lpstr>DESPESAS COM COMISSIONADOS</vt:lpstr>
      <vt:lpstr>DESPESAS COM COMISSIONADOS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14</cp:revision>
  <cp:lastPrinted>2019-11-28T10:48:36Z</cp:lastPrinted>
  <dcterms:created xsi:type="dcterms:W3CDTF">2019-10-11T11:45:31Z</dcterms:created>
  <dcterms:modified xsi:type="dcterms:W3CDTF">2019-11-28T13:37:32Z</dcterms:modified>
</cp:coreProperties>
</file>