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95" r:id="rId8"/>
    <p:sldId id="296" r:id="rId9"/>
    <p:sldId id="264" r:id="rId10"/>
    <p:sldId id="297" r:id="rId11"/>
    <p:sldId id="265" r:id="rId12"/>
    <p:sldId id="266" r:id="rId13"/>
    <p:sldId id="267" r:id="rId14"/>
    <p:sldId id="298" r:id="rId15"/>
    <p:sldId id="270" r:id="rId16"/>
    <p:sldId id="271" r:id="rId17"/>
    <p:sldId id="299" r:id="rId18"/>
    <p:sldId id="273" r:id="rId19"/>
    <p:sldId id="300" r:id="rId20"/>
    <p:sldId id="278" r:id="rId21"/>
    <p:sldId id="279" r:id="rId22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Arvo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 Condensed" panose="02000000000000000000" pitchFamily="2" charset="0"/>
      <p:regular r:id="rId33"/>
      <p:bold r:id="rId34"/>
      <p:italic r:id="rId35"/>
      <p:boldItalic r:id="rId36"/>
    </p:embeddedFont>
    <p:embeddedFont>
      <p:font typeface="Roboto Condensed Light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695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330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275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04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979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86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scueladegobierno.edu.pe/diferencias-funcionarios-empleados-confianza-servidores-publico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r.freepik.com/vetores-premium/conceito-de-desenvolvimento-de-carreira-para-landing-page-interface-do-usuario-web-homepage_6252042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achr.com.br/blog/7-praticas-para-ter-um-grande-desenvolvimento-de-carreir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stram.salvador.br/progressao-por-titulacao-fique-por-dentr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pt/photo/157640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r.depositphotos.com/98219800/stock-illustration-success-rise-career-professional.html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r.pinterest.com/pin/301319031297380648/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PCCR Atividades Meio e Saúde - Reforma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7BCBBA-6FAC-455C-8AE9-B43C2659B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92723" y="1539434"/>
            <a:ext cx="3323669" cy="22157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73293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As tabelas matrizes de referências salariais serão organizadas da seguinte forma: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890473" y="1502233"/>
            <a:ext cx="2247900" cy="25530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 b="1" dirty="0">
                <a:latin typeface="+mn-lt"/>
              </a:rPr>
              <a:t>III - A 1ª referência da Classe D (ENSINO MÉDIO TÉCNICO PROFISSIONALIZANTE) será sempre correspondente à 4ª referência da Classe A (ENSINO FUNDAMENTAL INCOMPLETO).</a:t>
            </a:r>
            <a:endParaRPr sz="1400" dirty="0">
              <a:latin typeface="+mn-lt"/>
            </a:endParaRPr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C330C7E-A590-493F-BB91-F63C9F011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91291"/>
              </p:ext>
            </p:extLst>
          </p:nvPr>
        </p:nvGraphicFramePr>
        <p:xfrm>
          <a:off x="3432107" y="2206932"/>
          <a:ext cx="5358148" cy="1143642"/>
        </p:xfrm>
        <a:graphic>
          <a:graphicData uri="http://schemas.openxmlformats.org/drawingml/2006/table">
            <a:tbl>
              <a:tblPr/>
              <a:tblGrid>
                <a:gridCol w="298189">
                  <a:extLst>
                    <a:ext uri="{9D8B030D-6E8A-4147-A177-3AD203B41FA5}">
                      <a16:colId xmlns:a16="http://schemas.microsoft.com/office/drawing/2014/main" val="1121707246"/>
                    </a:ext>
                  </a:extLst>
                </a:gridCol>
                <a:gridCol w="1322200">
                  <a:extLst>
                    <a:ext uri="{9D8B030D-6E8A-4147-A177-3AD203B41FA5}">
                      <a16:colId xmlns:a16="http://schemas.microsoft.com/office/drawing/2014/main" val="1804418552"/>
                    </a:ext>
                  </a:extLst>
                </a:gridCol>
                <a:gridCol w="1241297">
                  <a:extLst>
                    <a:ext uri="{9D8B030D-6E8A-4147-A177-3AD203B41FA5}">
                      <a16:colId xmlns:a16="http://schemas.microsoft.com/office/drawing/2014/main" val="4197528062"/>
                    </a:ext>
                  </a:extLst>
                </a:gridCol>
                <a:gridCol w="1183508">
                  <a:extLst>
                    <a:ext uri="{9D8B030D-6E8A-4147-A177-3AD203B41FA5}">
                      <a16:colId xmlns:a16="http://schemas.microsoft.com/office/drawing/2014/main" val="1202715885"/>
                    </a:ext>
                  </a:extLst>
                </a:gridCol>
                <a:gridCol w="1312954">
                  <a:extLst>
                    <a:ext uri="{9D8B030D-6E8A-4147-A177-3AD203B41FA5}">
                      <a16:colId xmlns:a16="http://schemas.microsoft.com/office/drawing/2014/main" val="1120676962"/>
                    </a:ext>
                  </a:extLst>
                </a:gridCol>
              </a:tblGrid>
              <a:tr h="2036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Ref.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Vencimento Base 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Vencimento Base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Vencimento Base 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Vencimento Base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14237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44" marR="7944" marT="79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R$ 1.042,43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R$ 1.084,12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R$ 1.127,49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R$ 1.172,59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57188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44" marR="7944" marT="79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R$ 1.084,12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R$ 1.127,49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R$ 1.172,59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R$ 1.219,49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344276"/>
                  </a:ext>
                </a:extLst>
              </a:tr>
              <a:tr h="203699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44" marR="7944" marT="79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R$ 1.127,49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R$ 1.172,59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R$ 1.219,49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R$ 1.268,27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859129"/>
                  </a:ext>
                </a:extLst>
              </a:tr>
              <a:tr h="328846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44" marR="7944" marT="79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R$ 1.172,59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R$ 1.219,49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R$ 1.268,27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R$ 1.319,00</a:t>
                      </a:r>
                    </a:p>
                  </a:txBody>
                  <a:tcPr marL="7944" marR="7944" marT="79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80263"/>
                  </a:ext>
                </a:extLst>
              </a:tr>
            </a:tbl>
          </a:graphicData>
        </a:graphic>
      </p:graphicFrame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8B857729-25B4-46A3-90B6-59E7C44C96D6}"/>
              </a:ext>
            </a:extLst>
          </p:cNvPr>
          <p:cNvCxnSpPr/>
          <p:nvPr/>
        </p:nvCxnSpPr>
        <p:spPr>
          <a:xfrm flipV="1">
            <a:off x="4992491" y="2529459"/>
            <a:ext cx="2896712" cy="774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D7BC51E-EDD9-48C1-9AE4-3C0C54136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50" y="2423986"/>
            <a:ext cx="1928962" cy="61514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A0B693A-32E1-49DE-B9F9-971051D39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582" y="2429146"/>
            <a:ext cx="831792" cy="28760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2385A9C-4942-497D-A6A4-C106CF5F2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174" y="3548487"/>
            <a:ext cx="304826" cy="44504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E75A246E-00B6-438E-A076-A42F6EBA5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114" y="3548488"/>
            <a:ext cx="304826" cy="44504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A302770F-93E7-4796-8618-D4F5150B6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776" y="3548485"/>
            <a:ext cx="304826" cy="445047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3AD8D4C9-3E5D-4F13-8D5F-48FE6837B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888" y="3548486"/>
            <a:ext cx="304826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9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CARREIRA DO NÍVEL SUPERIOR</a:t>
            </a:r>
            <a:endParaRPr dirty="0"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05" name="Google Shape;305;p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E5E89E-6EB9-45AF-8D38-9689768D1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64" y="1935591"/>
            <a:ext cx="4331436" cy="2002335"/>
          </a:xfrm>
        </p:spPr>
        <p:txBody>
          <a:bodyPr/>
          <a:lstStyle/>
          <a:p>
            <a:r>
              <a:rPr lang="pt-BR" dirty="0"/>
              <a:t>b) </a:t>
            </a:r>
            <a:r>
              <a:rPr lang="pt-BR" sz="1800" b="1" dirty="0">
                <a:latin typeface="+mn-lt"/>
              </a:rPr>
              <a:t>uma tabela matriz com 23 (vinte e três) referências para os subsistemas III, V, VI, sendo 5 (cinco) classes para os sistemas V e VI e 4 (quatro) classes para o sistema III, conforme anexos _________, sendo que na referida tabela matriz prevista nesta alínea a Classe 01 corresponderá à GRADUAÇÃO dando origem às demais classes dispostas como segue:</a:t>
            </a:r>
            <a:endParaRPr lang="pt-BR" b="1" dirty="0"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768F94-A487-4519-B5E2-9906F8CE1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70048" y="1521775"/>
            <a:ext cx="4011668" cy="30055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1"/>
          <p:cNvSpPr txBox="1">
            <a:spLocks noGrp="1"/>
          </p:cNvSpPr>
          <p:nvPr>
            <p:ph type="title" idx="4294967295"/>
          </p:nvPr>
        </p:nvSpPr>
        <p:spPr>
          <a:xfrm>
            <a:off x="2118750" y="157695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dirty="0">
                <a:latin typeface="Arial Black" panose="020B0A04020102020204" pitchFamily="34" charset="0"/>
              </a:rPr>
              <a:t>COMPOSIÇÃO E ESPAÇAMENTOS</a:t>
            </a:r>
            <a:endParaRPr sz="3600" dirty="0">
              <a:latin typeface="Arial Black" panose="020B0A04020102020204" pitchFamily="34" charset="0"/>
            </a:endParaRP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COMPOSIÇÃO E ESPAÇAMENTOS</a:t>
            </a:r>
            <a:endParaRPr dirty="0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325" name="Google Shape;325;p22"/>
          <p:cNvGrpSpPr/>
          <p:nvPr/>
        </p:nvGrpSpPr>
        <p:grpSpPr>
          <a:xfrm>
            <a:off x="263101" y="580106"/>
            <a:ext cx="407743" cy="391135"/>
            <a:chOff x="5233525" y="4954450"/>
            <a:chExt cx="538275" cy="516350"/>
          </a:xfrm>
        </p:grpSpPr>
        <p:sp>
          <p:nvSpPr>
            <p:cNvPr id="326" name="Google Shape;326;p22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184AD30-827C-47FF-A455-5C0A3E9FE059}"/>
              </a:ext>
            </a:extLst>
          </p:cNvPr>
          <p:cNvSpPr txBox="1"/>
          <p:nvPr/>
        </p:nvSpPr>
        <p:spPr>
          <a:xfrm>
            <a:off x="4225742" y="1370725"/>
            <a:ext cx="45753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I – A 1ª referência da Classe 02 (ESPECIALIZAÇÃO) será sempre correspondente à 4ª referência da Classe 01 (GRADUAÇÃO).</a:t>
            </a:r>
          </a:p>
          <a:p>
            <a:endParaRPr lang="pt-BR" b="1" dirty="0"/>
          </a:p>
          <a:p>
            <a:r>
              <a:rPr lang="pt-BR" b="1" dirty="0"/>
              <a:t>II - A 1ª referência classe 03 (MESTRADO) será sempre correspondente à 8ª referência da classe 01 (GRADUAÇÃO).</a:t>
            </a:r>
          </a:p>
          <a:p>
            <a:endParaRPr lang="pt-BR" b="1" dirty="0"/>
          </a:p>
          <a:p>
            <a:r>
              <a:rPr lang="pt-BR" b="1" dirty="0"/>
              <a:t>III - A 1ª referência da Classe 04 (DOUTORADO) será sempre correspondente à 13ª referência da Classe 01 (GRADUAÇÃO).</a:t>
            </a:r>
          </a:p>
          <a:p>
            <a:endParaRPr lang="pt-BR" b="1" dirty="0"/>
          </a:p>
          <a:p>
            <a:r>
              <a:rPr lang="pt-BR" b="1" dirty="0"/>
              <a:t>IV - A 1ª referência da Classe I-A (RESIDÊNCIA) será sempre correspondente a 25% (vinte e cinco por cento) sobre a 1ª referência da Classe 01 (GRADUAÇÃO</a:t>
            </a:r>
            <a:r>
              <a:rPr lang="pt-BR" dirty="0"/>
              <a:t>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F0A4E9-2B32-40EB-92AB-7B657E7AC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6772" y="1677485"/>
            <a:ext cx="3800096" cy="26866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"/>
          <p:cNvSpPr txBox="1">
            <a:spLocks noGrp="1"/>
          </p:cNvSpPr>
          <p:nvPr>
            <p:ph type="ctrTitle" idx="4294967295"/>
          </p:nvPr>
        </p:nvSpPr>
        <p:spPr>
          <a:xfrm>
            <a:off x="2613475" y="800399"/>
            <a:ext cx="4493586" cy="8348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IV - A 1ª referência da Classe I-A (RESIDÊNCIA) será sempre correspondente à 25 % sobre a 1ª referência da Classe 01 (GRADUAÇÃO).</a:t>
            </a:r>
            <a:endParaRPr sz="1400" dirty="0"/>
          </a:p>
        </p:txBody>
      </p: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6BC11A4-5F15-4A82-A49C-DB627CCA9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76985"/>
              </p:ext>
            </p:extLst>
          </p:nvPr>
        </p:nvGraphicFramePr>
        <p:xfrm>
          <a:off x="1485489" y="1628313"/>
          <a:ext cx="6132511" cy="2297670"/>
        </p:xfrm>
        <a:graphic>
          <a:graphicData uri="http://schemas.openxmlformats.org/drawingml/2006/table">
            <a:tbl>
              <a:tblPr/>
              <a:tblGrid>
                <a:gridCol w="495371">
                  <a:extLst>
                    <a:ext uri="{9D8B030D-6E8A-4147-A177-3AD203B41FA5}">
                      <a16:colId xmlns:a16="http://schemas.microsoft.com/office/drawing/2014/main" val="1665964158"/>
                    </a:ext>
                  </a:extLst>
                </a:gridCol>
                <a:gridCol w="1066424">
                  <a:extLst>
                    <a:ext uri="{9D8B030D-6E8A-4147-A177-3AD203B41FA5}">
                      <a16:colId xmlns:a16="http://schemas.microsoft.com/office/drawing/2014/main" val="679023771"/>
                    </a:ext>
                  </a:extLst>
                </a:gridCol>
                <a:gridCol w="1054957">
                  <a:extLst>
                    <a:ext uri="{9D8B030D-6E8A-4147-A177-3AD203B41FA5}">
                      <a16:colId xmlns:a16="http://schemas.microsoft.com/office/drawing/2014/main" val="1235036067"/>
                    </a:ext>
                  </a:extLst>
                </a:gridCol>
                <a:gridCol w="1109999">
                  <a:extLst>
                    <a:ext uri="{9D8B030D-6E8A-4147-A177-3AD203B41FA5}">
                      <a16:colId xmlns:a16="http://schemas.microsoft.com/office/drawing/2014/main" val="3972307027"/>
                    </a:ext>
                  </a:extLst>
                </a:gridCol>
                <a:gridCol w="1091651">
                  <a:extLst>
                    <a:ext uri="{9D8B030D-6E8A-4147-A177-3AD203B41FA5}">
                      <a16:colId xmlns:a16="http://schemas.microsoft.com/office/drawing/2014/main" val="1948429463"/>
                    </a:ext>
                  </a:extLst>
                </a:gridCol>
                <a:gridCol w="1314109">
                  <a:extLst>
                    <a:ext uri="{9D8B030D-6E8A-4147-A177-3AD203B41FA5}">
                      <a16:colId xmlns:a16="http://schemas.microsoft.com/office/drawing/2014/main" val="3616455830"/>
                    </a:ext>
                  </a:extLst>
                </a:gridCol>
              </a:tblGrid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REF.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H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H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H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H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H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696546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R$ 2.573,27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R$ 2.894,58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R$ 3.386,25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R$ 4.119,89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R$ 3.216,59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74049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R$ 2.676,20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R$ 3.010,37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R$ 3.521,70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R$ 4.284,69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R$ 3.345,25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525671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R$ 2.783,25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R$ 3.130,78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R$ 3.662,57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R$ 4.456,08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R$ 3.479,06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795813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R$ 2.894,58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R$ 3.256,01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R$ 3.809,07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R$ 4.634,32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R$ 3.618,23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48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R$ 3.010,37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R$ 3.386,25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R$ 3.961,44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R$ 4.819,69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R$ 3.762,96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49167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R$ 3.130,78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R$ 3.521,70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R$ 4.119,89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R$ 5.012,48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R$ 3.913,47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784154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R$ 3.256,01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R$ 3.662,57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R$ 4.284,69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R$ 5.212,98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R$ 4.070,01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307586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R$ 3.386,25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R$ 3.809,07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R$ 4.456,08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R$ 5.421,50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R$ 4.232,81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481664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R$ 3.521,70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R$ 3.961,44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R$ 4.634,32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R$ 5.638,36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R$ 4.402,13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560570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R$ 3.662,57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R$ 4.119,89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R$ 4.819,69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R$ 5.863,89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R$ 4.578,21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48038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R$ 3.809,07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R$ 4.284,69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R$ 5.012,48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R$ 6.098,45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R$ 4.761,34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522821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R$ 3.961,44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R$ 4.456,08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R$ 5.212,98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R$ 6.342,39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R$ 4.951,79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702598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R$ 4.119,89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R$ 4.634,32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R$ 5.421,50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R$ 6.596,08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R$ 5.149,87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903581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R$ 4.284,69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R$ 4.819,69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R$ 5.638,36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R$ 6.859,92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R$ 5.355,86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340257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R$ 4.456,08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R$ 5.012,48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R$ 5.863,89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R$ 7.134,32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R$ 5.570,09</a:t>
                      </a:r>
                    </a:p>
                  </a:txBody>
                  <a:tcPr marL="6885" marR="6885" marT="68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4799"/>
                  </a:ext>
                </a:extLst>
              </a:tr>
            </a:tbl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F75F516-844A-4699-BB56-AD7B4E53E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646078"/>
              </p:ext>
            </p:extLst>
          </p:nvPr>
        </p:nvGraphicFramePr>
        <p:xfrm>
          <a:off x="1972730" y="1189917"/>
          <a:ext cx="5645270" cy="46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7800964" imgH="580892" progId="Excel.Sheet.12">
                  <p:embed/>
                </p:oleObj>
              </mc:Choice>
              <mc:Fallback>
                <p:oleObj name="Worksheet" r:id="rId4" imgW="7800964" imgH="5808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2730" y="1189917"/>
                        <a:ext cx="5645270" cy="466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28C09AD-1D88-4C33-8FF5-6FEF3D52765F}"/>
              </a:ext>
            </a:extLst>
          </p:cNvPr>
          <p:cNvCxnSpPr/>
          <p:nvPr/>
        </p:nvCxnSpPr>
        <p:spPr>
          <a:xfrm flipV="1">
            <a:off x="2983480" y="1801850"/>
            <a:ext cx="447189" cy="4605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BD6C885E-D66D-4FAC-9F72-AFAA30CF39F2}"/>
              </a:ext>
            </a:extLst>
          </p:cNvPr>
          <p:cNvCxnSpPr/>
          <p:nvPr/>
        </p:nvCxnSpPr>
        <p:spPr>
          <a:xfrm flipV="1">
            <a:off x="2976806" y="1848571"/>
            <a:ext cx="1595194" cy="10345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60F1558-C830-4B68-950E-E9E169690FA7}"/>
              </a:ext>
            </a:extLst>
          </p:cNvPr>
          <p:cNvCxnSpPr/>
          <p:nvPr/>
        </p:nvCxnSpPr>
        <p:spPr>
          <a:xfrm flipV="1">
            <a:off x="2983480" y="1848571"/>
            <a:ext cx="2683130" cy="17153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38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5"/>
          <p:cNvGrpSpPr/>
          <p:nvPr/>
        </p:nvGrpSpPr>
        <p:grpSpPr>
          <a:xfrm>
            <a:off x="606281" y="967100"/>
            <a:ext cx="8044527" cy="2067200"/>
            <a:chOff x="185742" y="1287960"/>
            <a:chExt cx="8044527" cy="2067200"/>
          </a:xfrm>
        </p:grpSpPr>
        <p:sp>
          <p:nvSpPr>
            <p:cNvPr id="377" name="Google Shape;377;p25"/>
            <p:cNvSpPr/>
            <p:nvPr/>
          </p:nvSpPr>
          <p:spPr>
            <a:xfrm>
              <a:off x="6978450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 rot="10800000" flipH="1">
              <a:off x="1423250" y="1697050"/>
              <a:ext cx="5566500" cy="1243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 rot="10800000" flipH="1">
              <a:off x="6986470" y="1697043"/>
              <a:ext cx="1243800" cy="1243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 flipH="1">
              <a:off x="185742" y="1697043"/>
              <a:ext cx="1243800" cy="1243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 rot="10800000">
              <a:off x="18574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2" name="Google Shape;382;p25"/>
          <p:cNvSpPr txBox="1">
            <a:spLocks noGrp="1"/>
          </p:cNvSpPr>
          <p:nvPr>
            <p:ph type="ctrTitle" idx="4294967295"/>
          </p:nvPr>
        </p:nvSpPr>
        <p:spPr>
          <a:xfrm>
            <a:off x="611709" y="1346250"/>
            <a:ext cx="8039100" cy="12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F5378"/>
                </a:solidFill>
              </a:rPr>
              <a:t>ESPECIALIDADE MEDICINA</a:t>
            </a:r>
            <a:endParaRPr sz="3200" dirty="0">
              <a:solidFill>
                <a:srgbClr val="3F5378"/>
              </a:solidFill>
            </a:endParaRPr>
          </a:p>
        </p:txBody>
      </p:sp>
      <p:sp>
        <p:nvSpPr>
          <p:cNvPr id="383" name="Google Shape;383;p25"/>
          <p:cNvSpPr txBox="1">
            <a:spLocks noGrp="1"/>
          </p:cNvSpPr>
          <p:nvPr>
            <p:ph type="subTitle" idx="4294967295"/>
          </p:nvPr>
        </p:nvSpPr>
        <p:spPr>
          <a:xfrm>
            <a:off x="1843789" y="3446150"/>
            <a:ext cx="6050700" cy="4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pt-BR" sz="1800" b="1" dirty="0">
                <a:solidFill>
                  <a:srgbClr val="FF9800"/>
                </a:solidFill>
                <a:latin typeface="+mn-lt"/>
              </a:rPr>
              <a:t>c) uma tabela matriz de referência no Subsistema V específica para os especialistas médicos em saúde, com cinco classes e 20 referências cada conforme anexos _________ desta Lei, sendo que a tabela matriz corresponderá à Classe 01 (GRADUAÇÃO), dando origem às demais classes dispostas como segue</a:t>
            </a:r>
          </a:p>
        </p:txBody>
      </p:sp>
      <p:sp>
        <p:nvSpPr>
          <p:cNvPr id="384" name="Google Shape;384;p2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053393" y="2059370"/>
            <a:ext cx="5560616" cy="1151041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053393" y="3507171"/>
            <a:ext cx="5564607" cy="1224710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01" name="Google Shape;401;p26"/>
          <p:cNvGrpSpPr/>
          <p:nvPr/>
        </p:nvGrpSpPr>
        <p:grpSpPr>
          <a:xfrm>
            <a:off x="1902330" y="549223"/>
            <a:ext cx="5715670" cy="1238952"/>
            <a:chOff x="-1535283" y="1287960"/>
            <a:chExt cx="11486579" cy="2067200"/>
          </a:xfrm>
        </p:grpSpPr>
        <p:sp>
          <p:nvSpPr>
            <p:cNvPr id="402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7" name="Google Shape;407;p26"/>
          <p:cNvSpPr txBox="1">
            <a:spLocks noGrp="1"/>
          </p:cNvSpPr>
          <p:nvPr>
            <p:ph type="ctrTitle" idx="4294967295"/>
          </p:nvPr>
        </p:nvSpPr>
        <p:spPr>
          <a:xfrm>
            <a:off x="2613475" y="800399"/>
            <a:ext cx="3917100" cy="8348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/>
              <a:t>I – A 1ª </a:t>
            </a:r>
            <a:r>
              <a:rPr lang="pt-BR" sz="1800" dirty="0"/>
              <a:t>referência</a:t>
            </a:r>
            <a:r>
              <a:rPr lang="pt-BR" sz="1200" dirty="0"/>
              <a:t> da Classe 02 (ESPECIALIZAÇÃO) será sempre correspondente à 4ª referência da Classe 01 (GRADUAÇÃO).</a:t>
            </a:r>
            <a:endParaRPr sz="1200" dirty="0"/>
          </a:p>
        </p:txBody>
      </p:sp>
      <p:sp>
        <p:nvSpPr>
          <p:cNvPr id="409" name="Google Shape;409;p26"/>
          <p:cNvSpPr txBox="1">
            <a:spLocks noGrp="1"/>
          </p:cNvSpPr>
          <p:nvPr>
            <p:ph type="ctrTitle" idx="4294967295"/>
          </p:nvPr>
        </p:nvSpPr>
        <p:spPr>
          <a:xfrm>
            <a:off x="2613475" y="3693599"/>
            <a:ext cx="4408850" cy="736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III - A 1ª referência da Classe 04 (DOUTORADO) será sempre correspondente à 13ª referência da Classe 01(GRADUAÇÃO).</a:t>
            </a:r>
            <a:endParaRPr sz="1400" dirty="0"/>
          </a:p>
        </p:txBody>
      </p:sp>
      <p:sp>
        <p:nvSpPr>
          <p:cNvPr id="411" name="Google Shape;411;p26"/>
          <p:cNvSpPr txBox="1">
            <a:spLocks noGrp="1"/>
          </p:cNvSpPr>
          <p:nvPr>
            <p:ph type="ctrTitle" idx="4294967295"/>
          </p:nvPr>
        </p:nvSpPr>
        <p:spPr>
          <a:xfrm>
            <a:off x="2655512" y="2200671"/>
            <a:ext cx="4339587" cy="834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II - A 1ª referência Classe 03 (MESTRADO) será sempre correspondente à 8ª referência da Classe 01 (GRADUAÇÃO).</a:t>
            </a:r>
            <a:endParaRPr sz="1400" dirty="0"/>
          </a:p>
        </p:txBody>
      </p: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26"/>
          <p:cNvGrpSpPr/>
          <p:nvPr/>
        </p:nvGrpSpPr>
        <p:grpSpPr>
          <a:xfrm>
            <a:off x="1902330" y="549223"/>
            <a:ext cx="5715670" cy="1238952"/>
            <a:chOff x="-1535283" y="1287960"/>
            <a:chExt cx="11486579" cy="2067200"/>
          </a:xfrm>
        </p:grpSpPr>
        <p:sp>
          <p:nvSpPr>
            <p:cNvPr id="402" name="Google Shape;402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Google Shape;405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Google Shape;406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7" name="Google Shape;407;p26"/>
          <p:cNvSpPr txBox="1">
            <a:spLocks noGrp="1"/>
          </p:cNvSpPr>
          <p:nvPr>
            <p:ph type="ctrTitle" idx="4294967295"/>
          </p:nvPr>
        </p:nvSpPr>
        <p:spPr>
          <a:xfrm>
            <a:off x="2613475" y="800399"/>
            <a:ext cx="4493586" cy="8348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/>
              <a:t>IV - A 1ª referência da Classe I-A (RESIDÊNCIA) será sempre correspondente à 25 % sobre a 1ª referência da Classe 01 (GRADUAÇÃO).</a:t>
            </a:r>
            <a:endParaRPr sz="1400" dirty="0"/>
          </a:p>
        </p:txBody>
      </p: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A1870D7-9D70-4FA4-9FA8-C68E583B4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64017"/>
              </p:ext>
            </p:extLst>
          </p:nvPr>
        </p:nvGraphicFramePr>
        <p:xfrm>
          <a:off x="1428437" y="1666382"/>
          <a:ext cx="6132512" cy="3127918"/>
        </p:xfrm>
        <a:graphic>
          <a:graphicData uri="http://schemas.openxmlformats.org/drawingml/2006/table">
            <a:tbl>
              <a:tblPr/>
              <a:tblGrid>
                <a:gridCol w="537645">
                  <a:extLst>
                    <a:ext uri="{9D8B030D-6E8A-4147-A177-3AD203B41FA5}">
                      <a16:colId xmlns:a16="http://schemas.microsoft.com/office/drawing/2014/main" val="751132329"/>
                    </a:ext>
                  </a:extLst>
                </a:gridCol>
                <a:gridCol w="1066889">
                  <a:extLst>
                    <a:ext uri="{9D8B030D-6E8A-4147-A177-3AD203B41FA5}">
                      <a16:colId xmlns:a16="http://schemas.microsoft.com/office/drawing/2014/main" val="2860769666"/>
                    </a:ext>
                  </a:extLst>
                </a:gridCol>
                <a:gridCol w="1198500">
                  <a:extLst>
                    <a:ext uri="{9D8B030D-6E8A-4147-A177-3AD203B41FA5}">
                      <a16:colId xmlns:a16="http://schemas.microsoft.com/office/drawing/2014/main" val="1947343953"/>
                    </a:ext>
                  </a:extLst>
                </a:gridCol>
                <a:gridCol w="1142495">
                  <a:extLst>
                    <a:ext uri="{9D8B030D-6E8A-4147-A177-3AD203B41FA5}">
                      <a16:colId xmlns:a16="http://schemas.microsoft.com/office/drawing/2014/main" val="2855668897"/>
                    </a:ext>
                  </a:extLst>
                </a:gridCol>
                <a:gridCol w="1100492">
                  <a:extLst>
                    <a:ext uri="{9D8B030D-6E8A-4147-A177-3AD203B41FA5}">
                      <a16:colId xmlns:a16="http://schemas.microsoft.com/office/drawing/2014/main" val="3658493477"/>
                    </a:ext>
                  </a:extLst>
                </a:gridCol>
                <a:gridCol w="1086491">
                  <a:extLst>
                    <a:ext uri="{9D8B030D-6E8A-4147-A177-3AD203B41FA5}">
                      <a16:colId xmlns:a16="http://schemas.microsoft.com/office/drawing/2014/main" val="1056770949"/>
                    </a:ext>
                  </a:extLst>
                </a:gridCol>
              </a:tblGrid>
              <a:tr h="4792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Classe 01(GRADUAÇÃO) 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Classe  02  (ESPECIALIZAÇÃO) 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Classe  03  (MESTRADO) -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Classe  04  (DOUTORADO) - 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Classe I-A (RESIDENCIA) - </a:t>
                      </a:r>
                    </a:p>
                  </a:txBody>
                  <a:tcPr marL="8408" marR="8408" marT="8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963209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REF.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40H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40H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40H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40H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40H</a:t>
                      </a:r>
                    </a:p>
                  </a:txBody>
                  <a:tcPr marL="8408" marR="8408" marT="8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974748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R$ 8.052,44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R$ 9.057,90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R$ 10.596,46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R$ 12.892,21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R$ 10.065,55</a:t>
                      </a:r>
                    </a:p>
                  </a:txBody>
                  <a:tcPr marL="8408" marR="8408" marT="8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598512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R$ 8.374,53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R$ 9.420,21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R$ 11.020,32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R$ 13.407,90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R$ 10.468,17</a:t>
                      </a:r>
                    </a:p>
                  </a:txBody>
                  <a:tcPr marL="8408" marR="8408" marT="8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867668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R$ 8.709,52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R$ 9.797,02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R$ 11.461,13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R$ 13.944,22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R$ 10.886,89</a:t>
                      </a:r>
                    </a:p>
                  </a:txBody>
                  <a:tcPr marL="8408" marR="8408" marT="8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569973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R$ 9.057,90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R$ 10.188,90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R$ 11.919,57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R$ 14.501,98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R$ 11.322,37</a:t>
                      </a:r>
                    </a:p>
                  </a:txBody>
                  <a:tcPr marL="8408" marR="8408" marT="8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084016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R$ 9.420,21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R$ 10.596,46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R$ 12.396,36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R$ 15.082,06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R$ 11.775,27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400923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R$ 9.797,02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R$ 11.020,32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R$ 12.892,21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R$ 15.685,35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R$ 12.246,28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009033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R$ 10.188,90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R$ 11.461,13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R$ 13.407,90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R$ 16.312,76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R$ 12.736,13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383543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R$ 10.596,46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R$ 11.919,57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R$ 13.944,22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R$ 16.965,27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R$ 13.245,57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274203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R$ 11.020,32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R$ 12.396,36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R$ 14.501,98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R$ 17.643,88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R$ 13.775,39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042755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R$ 11.461,13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R$ 12.892,21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R$ 15.082,06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R$ 18.349,64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R$ 14.326,41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114472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R$ 11.919,57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R$ 13.407,90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R$ 15.685,35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R$ 19.083,62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R$ 14.899,47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142766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R$ 12.396,36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R$ 13.944,22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R$ 16.312,76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R$ 19.846,97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R$ 15.495,45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292793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R$ 12.892,21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R$ 14.501,98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R$ 16.965,27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R$ 20.640,84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R$ 16.115,26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234010"/>
                  </a:ext>
                </a:extLst>
              </a:tr>
              <a:tr h="1765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R$ 13.407,90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R$ 15.082,06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R$ 17.643,88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R$ 21.466,48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R$ 16.759,87</a:t>
                      </a:r>
                    </a:p>
                  </a:txBody>
                  <a:tcPr marL="8408" marR="8408" marT="84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076527"/>
                  </a:ext>
                </a:extLst>
              </a:tr>
            </a:tbl>
          </a:graphicData>
        </a:graphic>
      </p:graphicFrame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074A3B73-7C6C-434D-9E28-962D0DAF5E9B}"/>
              </a:ext>
            </a:extLst>
          </p:cNvPr>
          <p:cNvCxnSpPr/>
          <p:nvPr/>
        </p:nvCxnSpPr>
        <p:spPr>
          <a:xfrm flipV="1">
            <a:off x="2970131" y="2389454"/>
            <a:ext cx="754214" cy="493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C7DBD28-3BDC-449D-A068-6C94F34F37EC}"/>
              </a:ext>
            </a:extLst>
          </p:cNvPr>
          <p:cNvCxnSpPr/>
          <p:nvPr/>
        </p:nvCxnSpPr>
        <p:spPr>
          <a:xfrm flipV="1">
            <a:off x="2970131" y="2462873"/>
            <a:ext cx="1648590" cy="1201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AEAFF9EA-1347-4188-B8A9-3D9FE95B1041}"/>
              </a:ext>
            </a:extLst>
          </p:cNvPr>
          <p:cNvCxnSpPr/>
          <p:nvPr/>
        </p:nvCxnSpPr>
        <p:spPr>
          <a:xfrm flipV="1">
            <a:off x="2970131" y="2449524"/>
            <a:ext cx="2696479" cy="2082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03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PROGRESSÃO VERTICAL</a:t>
            </a:r>
            <a:endParaRPr dirty="0"/>
          </a:p>
        </p:txBody>
      </p:sp>
      <p:sp>
        <p:nvSpPr>
          <p:cNvPr id="443" name="Google Shape;443;p28"/>
          <p:cNvSpPr txBox="1">
            <a:spLocks noGrp="1"/>
          </p:cNvSpPr>
          <p:nvPr>
            <p:ph type="body" idx="1"/>
          </p:nvPr>
        </p:nvSpPr>
        <p:spPr>
          <a:xfrm>
            <a:off x="870449" y="1468874"/>
            <a:ext cx="4162087" cy="2842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>
                <a:latin typeface="+mn-lt"/>
              </a:rPr>
              <a:t>Art. 22. Progressão Vertical é a </a:t>
            </a:r>
            <a:r>
              <a:rPr lang="pt-BR" b="1" dirty="0">
                <a:solidFill>
                  <a:srgbClr val="FF0000"/>
                </a:solidFill>
                <a:latin typeface="+mn-lt"/>
              </a:rPr>
              <a:t>passagem do servidor de sua atual classe e referência, para a próxima classe na mesma referência</a:t>
            </a:r>
            <a:r>
              <a:rPr lang="pt-BR" b="1" dirty="0">
                <a:latin typeface="+mn-lt"/>
              </a:rPr>
              <a:t>, cujos requisitos de titulação tenham sido apresentados após o cumprimento do estágio probatório, de acordo com o grau de hierarquização constantes do Anexo III desta Lei,</a:t>
            </a:r>
            <a:endParaRPr sz="1200" dirty="0">
              <a:latin typeface="+mn-lt"/>
            </a:endParaRPr>
          </a:p>
        </p:txBody>
      </p:sp>
      <p:sp>
        <p:nvSpPr>
          <p:cNvPr id="446" name="Google Shape;446;p2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49" name="Google Shape;449;p28"/>
          <p:cNvSpPr txBox="1">
            <a:spLocks noGrp="1"/>
          </p:cNvSpPr>
          <p:nvPr>
            <p:ph type="body" idx="3"/>
          </p:nvPr>
        </p:nvSpPr>
        <p:spPr>
          <a:xfrm>
            <a:off x="5272818" y="1401635"/>
            <a:ext cx="3130318" cy="3106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>
                <a:latin typeface="+mn-lt"/>
              </a:rPr>
              <a:t>Art. 23. Para habilitar-se à progressão vertical o servidor dependerá de: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>
                <a:latin typeface="+mn-lt"/>
              </a:rPr>
              <a:t>I - cumprimento do estágio probatório;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>
                <a:latin typeface="+mn-lt"/>
              </a:rPr>
              <a:t>II – </a:t>
            </a:r>
            <a:r>
              <a:rPr lang="pt-BR" b="1" dirty="0">
                <a:solidFill>
                  <a:srgbClr val="FF0000"/>
                </a:solidFill>
                <a:latin typeface="+mn-lt"/>
              </a:rPr>
              <a:t>Formação, aperfeiçoamento e atualização na sua área específica de atuação;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+mn-lt"/>
            </a:endParaRPr>
          </a:p>
        </p:txBody>
      </p:sp>
      <p:grpSp>
        <p:nvGrpSpPr>
          <p:cNvPr id="450" name="Google Shape;450;p28"/>
          <p:cNvGrpSpPr/>
          <p:nvPr/>
        </p:nvGrpSpPr>
        <p:grpSpPr>
          <a:xfrm>
            <a:off x="305070" y="605926"/>
            <a:ext cx="323793" cy="339493"/>
            <a:chOff x="5961125" y="1623900"/>
            <a:chExt cx="427450" cy="448175"/>
          </a:xfrm>
        </p:grpSpPr>
        <p:sp>
          <p:nvSpPr>
            <p:cNvPr id="451" name="Google Shape;451;p2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PROGRESSÃO HORIZONTAL</a:t>
            </a:r>
            <a:endParaRPr dirty="0"/>
          </a:p>
        </p:txBody>
      </p:sp>
      <p:sp>
        <p:nvSpPr>
          <p:cNvPr id="443" name="Google Shape;443;p28"/>
          <p:cNvSpPr txBox="1">
            <a:spLocks noGrp="1"/>
          </p:cNvSpPr>
          <p:nvPr>
            <p:ph type="body" idx="1"/>
          </p:nvPr>
        </p:nvSpPr>
        <p:spPr>
          <a:xfrm>
            <a:off x="305070" y="1482224"/>
            <a:ext cx="4921026" cy="2328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>
                <a:latin typeface="+mn-lt"/>
              </a:rPr>
              <a:t>Art. 17. Progressão Horizontal é a passagem do servidor de uma referência para outra, imediatamente superior, dentro da faixa </a:t>
            </a:r>
            <a:r>
              <a:rPr lang="pt-BR" b="1" dirty="0" err="1">
                <a:latin typeface="+mn-lt"/>
              </a:rPr>
              <a:t>vencimental</a:t>
            </a:r>
            <a:r>
              <a:rPr lang="pt-BR" b="1" dirty="0">
                <a:latin typeface="+mn-lt"/>
              </a:rPr>
              <a:t> da mesma classe, obedecidos os critérios de desempenho ou antiguidade e o cumprimento do interstício de 02 (dois) anos de efetivo exercício na mesma referência para a progressão por desempenho e 05 (cinco) anos de efetivo exercício na mesma referência para progressão por antiguidade</a:t>
            </a:r>
            <a:endParaRPr sz="1200" dirty="0">
              <a:latin typeface="+mn-lt"/>
            </a:endParaRPr>
          </a:p>
        </p:txBody>
      </p:sp>
      <p:sp>
        <p:nvSpPr>
          <p:cNvPr id="446" name="Google Shape;446;p2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450" name="Google Shape;450;p28"/>
          <p:cNvGrpSpPr/>
          <p:nvPr/>
        </p:nvGrpSpPr>
        <p:grpSpPr>
          <a:xfrm>
            <a:off x="305070" y="605926"/>
            <a:ext cx="323793" cy="339493"/>
            <a:chOff x="5961125" y="1623900"/>
            <a:chExt cx="427450" cy="448175"/>
          </a:xfrm>
        </p:grpSpPr>
        <p:sp>
          <p:nvSpPr>
            <p:cNvPr id="451" name="Google Shape;451;p2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08DA90FB-5041-49AA-A54F-D18782A59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77163" y="1842149"/>
            <a:ext cx="3581689" cy="223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5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5"/>
                </a:solidFill>
              </a:rPr>
              <a:t>Alô!</a:t>
            </a:r>
            <a:endParaRPr sz="6000" dirty="0">
              <a:solidFill>
                <a:schemeClr val="accent5"/>
              </a:solidFill>
            </a:endParaRP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/>
              <a:t>Para garantir as nossas conquistas, não só reclame.                 ESTEJA NAS DISCUSSÕES COLETIVAS 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/>
              <a:t>Ou acedemos juntos, ou caímos juntos.</a:t>
            </a:r>
            <a:endParaRPr sz="2000" b="1" dirty="0"/>
          </a:p>
        </p:txBody>
      </p:sp>
      <p:pic>
        <p:nvPicPr>
          <p:cNvPr id="215" name="Google Shape;215;p13"/>
          <p:cNvPicPr preferRelativeResize="0"/>
          <p:nvPr/>
        </p:nvPicPr>
        <p:blipFill>
          <a:blip r:embed="rId3"/>
          <a:srcRect t="11141" b="11141"/>
          <a:stretch/>
        </p:blipFill>
        <p:spPr>
          <a:xfrm>
            <a:off x="3539200" y="367400"/>
            <a:ext cx="2065500" cy="2065500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24" name="Google Shape;524;p3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5"/>
                </a:solidFill>
              </a:rPr>
              <a:t>Obrigado!</a:t>
            </a:r>
            <a:endParaRPr sz="6000" dirty="0">
              <a:solidFill>
                <a:schemeClr val="accent5"/>
              </a:solidFill>
            </a:endParaRPr>
          </a:p>
        </p:txBody>
      </p:sp>
      <p:sp>
        <p:nvSpPr>
          <p:cNvPr id="525" name="Google Shape;525;p33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latin typeface="Arial Black" panose="020B0A04020102020204" pitchFamily="34" charset="0"/>
              </a:rPr>
              <a:t>Questões? Calma... Um de cada vez! 😂 </a:t>
            </a:r>
            <a:endParaRPr sz="2000" b="1" dirty="0">
              <a:latin typeface="Arial Black" panose="020B0A04020102020204" pitchFamily="34" charset="0"/>
            </a:endParaRPr>
          </a:p>
        </p:txBody>
      </p:sp>
      <p:grpSp>
        <p:nvGrpSpPr>
          <p:cNvPr id="526" name="Google Shape;526;p33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27" name="Google Shape;527;p3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4"/>
          <p:cNvSpPr txBox="1">
            <a:spLocks noGrp="1"/>
          </p:cNvSpPr>
          <p:nvPr>
            <p:ph type="title"/>
          </p:nvPr>
        </p:nvSpPr>
        <p:spPr>
          <a:xfrm>
            <a:off x="1558657" y="385901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SINDSERPUMI</a:t>
            </a:r>
            <a:endParaRPr sz="4000" dirty="0"/>
          </a:p>
        </p:txBody>
      </p:sp>
      <p:sp>
        <p:nvSpPr>
          <p:cNvPr id="535" name="Google Shape;535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08FE14-4E39-4C1D-B87E-D2FDDA381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45" y="1227465"/>
            <a:ext cx="7181710" cy="26885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F5BF59-57CD-4AD6-A640-FA5B22FC9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98" y="31894"/>
            <a:ext cx="1488765" cy="16315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INTRODUÇÃ0- SUMÁRIO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4119725" y="1744425"/>
            <a:ext cx="36549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  <a:buSzPts val="1100"/>
            </a:pPr>
            <a:r>
              <a:rPr lang="pt-BR" sz="1200" b="1" dirty="0">
                <a:latin typeface="+mn-lt"/>
              </a:rPr>
              <a:t>Atualização da Carreira: Classes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pt-BR" sz="1200" b="1" dirty="0">
                <a:latin typeface="+mn-lt"/>
              </a:rPr>
              <a:t>Atualizações pontuais nas leis de suporte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pt-BR" sz="1200" b="1" dirty="0">
                <a:latin typeface="+mn-lt"/>
              </a:rPr>
              <a:t>Reforma na Carreira das categorias de nível superior e os espaçamentos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pt-BR" sz="1200" b="1" dirty="0">
                <a:latin typeface="+mn-lt"/>
              </a:rPr>
              <a:t>Ajustes nas tabelas salariais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814275" y="1744425"/>
            <a:ext cx="30843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dirty="0">
                <a:solidFill>
                  <a:srgbClr val="FF9800"/>
                </a:solidFill>
                <a:latin typeface="+mn-lt"/>
              </a:rPr>
              <a:t>ESTRUTURA O PLANO DE CARGOS E CARREIRAS E REMUNERAÇÃO - PCCR DOS SERVIDORES EFETIVOS TÉCNICO-ADMINISTRATIVOS DA PREFEITURA MUNICIPAL DE ICAPUÍ E DÁ OUTRAS PROVIDÊNCIAS</a:t>
            </a:r>
            <a:r>
              <a:rPr lang="en" sz="1600" dirty="0"/>
              <a:t>.</a:t>
            </a: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Arial Black" panose="020B0A04020102020204" pitchFamily="34" charset="0"/>
              </a:rPr>
              <a:t>ESTRUTURA DA CARREIRA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 dirty="0">
                <a:latin typeface="+mn-lt"/>
              </a:rPr>
              <a:t>Reformulação nas classes e tabelas</a:t>
            </a:r>
            <a:endParaRPr b="1" dirty="0">
              <a:latin typeface="+mn-lt"/>
            </a:endParaRP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BBC761-E9F3-4BA4-BB58-C1CAB3634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90244" y="1914775"/>
            <a:ext cx="3457017" cy="2007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A estrutura da carreira fundamenta-se nos princípios da escolaridade e do desempenho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Profissional[...]</a:t>
            </a:r>
            <a:r>
              <a:rPr lang="en" dirty="0"/>
              <a:t>.</a:t>
            </a:r>
            <a:endParaRPr dirty="0"/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Estrutura e composição dos grupos ocupacionais e das categorias funcionais,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1662FFF4-7DED-4A16-90D4-0A4A8B6D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1562606"/>
            <a:ext cx="7362825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Estrutura e composição dos grupos ocupacionais e das categorias funcionais,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A02AEA29-0BBE-4255-916A-B59EFF7D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77" y="1976594"/>
            <a:ext cx="7815749" cy="23715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3C035DD-C8B3-49A8-8572-D22DDE236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41313" y="61441"/>
            <a:ext cx="2156976" cy="19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6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Estrutura e composição dos grupos ocupacionais e das categorias funcionais,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BA8D55D9-32BA-4B29-9ADC-57A364330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82" y="1390356"/>
            <a:ext cx="6962235" cy="203624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7AC2EDB-8638-4EB1-8F62-D1D41B47E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56899" y="3537533"/>
            <a:ext cx="3170365" cy="13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0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73293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As tabelas matrizes de referências salariais serão organizadas da seguinte forma: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870450" y="1545075"/>
            <a:ext cx="2247900" cy="3205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400" b="1" dirty="0">
                <a:latin typeface="+mn-lt"/>
              </a:rPr>
              <a:t>a) uma tabela matriz com 20 (vinte) referências para os subsistemas I e II e IV, sendo que na referida tabela matriz prevista nesta alínea a Classe A corresponderá ao pessoal de ENSINO FUNDAMENTAL INCOMPLETO dando origem às demais classes dispostas como segue:</a:t>
            </a:r>
            <a:endParaRPr sz="1400" dirty="0">
              <a:latin typeface="+mn-lt"/>
            </a:endParaRPr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b="1" dirty="0">
                <a:latin typeface="+mn-lt"/>
              </a:rPr>
              <a:t>I – A 1ª referência da Classe B (ENSINO FUNDAMENTAL COMPLETO) será sempre correspondente à 2ª referência da Classe A (ENSINO FUNDAMENTAL INCOMPLETO).</a:t>
            </a:r>
            <a:endParaRPr sz="1600" dirty="0">
              <a:latin typeface="+mn-lt"/>
            </a:endParaRPr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600" b="1" dirty="0">
                <a:latin typeface="+mn-lt"/>
              </a:rPr>
              <a:t>II - A 1ª referência classe C (ENSINO MÉDIO COMPLETO) será sempre correspondente à 3ª referência da classe A (ENSINO FUNDAMENTAL INCOMPLETO).</a:t>
            </a:r>
            <a:endParaRPr sz="1600" dirty="0">
              <a:latin typeface="+mn-lt"/>
            </a:endParaRPr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1428</Words>
  <Application>Microsoft Office PowerPoint</Application>
  <PresentationFormat>Apresentação na tela (16:9)</PresentationFormat>
  <Paragraphs>290</Paragraphs>
  <Slides>21</Slides>
  <Notes>21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Roboto Condensed</vt:lpstr>
      <vt:lpstr>Calibri</vt:lpstr>
      <vt:lpstr>Arial Black</vt:lpstr>
      <vt:lpstr>Roboto Condensed Light</vt:lpstr>
      <vt:lpstr>Arial</vt:lpstr>
      <vt:lpstr>Arvo</vt:lpstr>
      <vt:lpstr>Salerio template</vt:lpstr>
      <vt:lpstr>Worksheet</vt:lpstr>
      <vt:lpstr>PCCR Atividades Meio e Saúde - Reforma</vt:lpstr>
      <vt:lpstr>Alô!</vt:lpstr>
      <vt:lpstr>INTRODUÇÃ0- SUMÁRIO</vt:lpstr>
      <vt:lpstr>ESTRUTURA DA CARREIRA</vt:lpstr>
      <vt:lpstr>Apresentação do PowerPoint</vt:lpstr>
      <vt:lpstr>Estrutura e composição dos grupos ocupacionais e das categorias funcionais,</vt:lpstr>
      <vt:lpstr>Estrutura e composição dos grupos ocupacionais e das categorias funcionais,</vt:lpstr>
      <vt:lpstr>Estrutura e composição dos grupos ocupacionais e das categorias funcionais,</vt:lpstr>
      <vt:lpstr>As tabelas matrizes de referências salariais serão organizadas da seguinte forma:</vt:lpstr>
      <vt:lpstr>As tabelas matrizes de referências salariais serão organizadas da seguinte forma:</vt:lpstr>
      <vt:lpstr>CARREIRA DO NÍVEL SUPERIOR</vt:lpstr>
      <vt:lpstr>COMPOSIÇÃO E ESPAÇAMENTOS</vt:lpstr>
      <vt:lpstr>COMPOSIÇÃO E ESPAÇAMENTOS</vt:lpstr>
      <vt:lpstr>IV - A 1ª referência da Classe I-A (RESIDÊNCIA) será sempre correspondente à 25 % sobre a 1ª referência da Classe 01 (GRADUAÇÃO).</vt:lpstr>
      <vt:lpstr>ESPECIALIDADE MEDICINA</vt:lpstr>
      <vt:lpstr>I – A 1ª referência da Classe 02 (ESPECIALIZAÇÃO) será sempre correspondente à 4ª referência da Classe 01 (GRADUAÇÃO).</vt:lpstr>
      <vt:lpstr>IV - A 1ª referência da Classe I-A (RESIDÊNCIA) será sempre correspondente à 25 % sobre a 1ª referência da Classe 01 (GRADUAÇÃO).</vt:lpstr>
      <vt:lpstr>PROGRESSÃO VERTICAL</vt:lpstr>
      <vt:lpstr>PROGRESSÃO HORIZONTAL</vt:lpstr>
      <vt:lpstr>Obrigado!</vt:lpstr>
      <vt:lpstr>SINDSERPUMI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SINDICATOS DOS SERVIDORES PUBLICOS MUNICIPAIS DE ICAPUI SINDSERPUMI</dc:creator>
  <cp:lastModifiedBy>sindi</cp:lastModifiedBy>
  <cp:revision>24</cp:revision>
  <dcterms:modified xsi:type="dcterms:W3CDTF">2021-10-18T12:06:01Z</dcterms:modified>
</cp:coreProperties>
</file>